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800" dirty="0" smtClean="0"/>
              <a:t>From Berlin back to Business</a:t>
            </a:r>
            <a:endParaRPr lang="en-Z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smtClean="0"/>
              <a:t>OPEN ACCESS @ Stellenbosch University Library and Information Service</a:t>
            </a:r>
            <a:endParaRPr lang="en-ZA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262551" y="5681318"/>
            <a:ext cx="3737592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400" dirty="0" smtClean="0"/>
              <a:t>Mimi Seyffert</a:t>
            </a:r>
          </a:p>
          <a:p>
            <a:r>
              <a:rPr lang="en-ZA" sz="1400" dirty="0" smtClean="0"/>
              <a:t>Manager: Digitisation and Digital Services</a:t>
            </a:r>
          </a:p>
          <a:p>
            <a:r>
              <a:rPr lang="en-ZA" sz="1400" dirty="0" smtClean="0"/>
              <a:t>27 July 2015</a:t>
            </a:r>
            <a:endParaRPr lang="en-ZA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88" y="1293985"/>
            <a:ext cx="1010166" cy="1578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88" y="2957165"/>
            <a:ext cx="2661655" cy="120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9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Open Access publication fund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9798209" cy="3599316"/>
          </a:xfrm>
        </p:spPr>
        <p:txBody>
          <a:bodyPr/>
          <a:lstStyle/>
          <a:p>
            <a:r>
              <a:rPr lang="en-ZA" dirty="0" smtClean="0"/>
              <a:t>Support researchers publishing in OA journals</a:t>
            </a:r>
            <a:endParaRPr lang="en-ZA" dirty="0" smtClean="0"/>
          </a:p>
          <a:p>
            <a:r>
              <a:rPr lang="en-ZA" dirty="0" smtClean="0"/>
              <a:t>Subsidising author fees</a:t>
            </a:r>
          </a:p>
          <a:p>
            <a:r>
              <a:rPr lang="en-ZA" dirty="0" smtClean="0"/>
              <a:t>Strengthen and support institutional OA mandate</a:t>
            </a:r>
            <a:endParaRPr lang="en-ZA" dirty="0" smtClean="0"/>
          </a:p>
          <a:p>
            <a:r>
              <a:rPr lang="en-ZA" dirty="0" smtClean="0"/>
              <a:t>Expose authors to OA publishing</a:t>
            </a:r>
          </a:p>
          <a:p>
            <a:r>
              <a:rPr lang="en-ZA" dirty="0" smtClean="0"/>
              <a:t>Institutional memberships with OA publishers (e.g. </a:t>
            </a:r>
            <a:r>
              <a:rPr lang="en-ZA" dirty="0" err="1" smtClean="0"/>
              <a:t>BioMed</a:t>
            </a:r>
            <a:r>
              <a:rPr lang="en-ZA" dirty="0" smtClean="0"/>
              <a:t> Central)</a:t>
            </a:r>
          </a:p>
          <a:p>
            <a:r>
              <a:rPr lang="en-ZA" dirty="0" smtClean="0"/>
              <a:t>213 articles since inception of fund in 2009</a:t>
            </a:r>
            <a:endParaRPr lang="en-ZA" dirty="0" smtClean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3" name="Rectangle 2"/>
          <p:cNvSpPr/>
          <p:nvPr/>
        </p:nvSpPr>
        <p:spPr>
          <a:xfrm>
            <a:off x="906162" y="4588476"/>
            <a:ext cx="634314" cy="4366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55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Policy on self-archiving of research output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9798209" cy="3599316"/>
          </a:xfrm>
        </p:spPr>
        <p:txBody>
          <a:bodyPr/>
          <a:lstStyle/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AIMS</a:t>
            </a:r>
            <a:endParaRPr lang="en-ZA" dirty="0"/>
          </a:p>
          <a:p>
            <a:r>
              <a:rPr lang="en-ZA" dirty="0" smtClean="0"/>
              <a:t>Increase access to SU research output</a:t>
            </a:r>
            <a:endParaRPr lang="en-ZA" dirty="0" smtClean="0"/>
          </a:p>
          <a:p>
            <a:r>
              <a:rPr lang="en-ZA" dirty="0" smtClean="0"/>
              <a:t>Increase visibility of research publications</a:t>
            </a:r>
          </a:p>
          <a:p>
            <a:r>
              <a:rPr lang="en-ZA" dirty="0" smtClean="0"/>
              <a:t>Create quality metadata to enhance visibility</a:t>
            </a:r>
            <a:endParaRPr lang="en-ZA" dirty="0" smtClean="0"/>
          </a:p>
          <a:p>
            <a:r>
              <a:rPr lang="en-ZA" dirty="0" smtClean="0"/>
              <a:t>Ensure preservation of research output</a:t>
            </a:r>
          </a:p>
          <a:p>
            <a:r>
              <a:rPr lang="en-ZA" dirty="0" smtClean="0"/>
              <a:t>Contribute to the body of research content available through OA</a:t>
            </a:r>
          </a:p>
        </p:txBody>
      </p:sp>
    </p:spTree>
    <p:extLst>
      <p:ext uri="{BB962C8B-B14F-4D97-AF65-F5344CB8AC3E}">
        <p14:creationId xmlns:p14="http://schemas.microsoft.com/office/powerpoint/2010/main" val="18632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Policy on self-archiving of research output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0" y="2018270"/>
            <a:ext cx="10399159" cy="4193059"/>
          </a:xfrm>
        </p:spPr>
        <p:txBody>
          <a:bodyPr>
            <a:normAutofit fontScale="92500"/>
          </a:bodyPr>
          <a:lstStyle/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AUTHORS</a:t>
            </a:r>
            <a:endParaRPr lang="en-ZA" dirty="0"/>
          </a:p>
          <a:p>
            <a:r>
              <a:rPr lang="en-ZA" dirty="0" smtClean="0"/>
              <a:t>Authors with SU affiliation to deposit full text of peer-reviewed published journal article or post print in repository (in compliance with publisher policy)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LIBRARY</a:t>
            </a:r>
          </a:p>
          <a:p>
            <a:r>
              <a:rPr lang="en-ZA" dirty="0" smtClean="0"/>
              <a:t>Manage submissions on repository</a:t>
            </a:r>
          </a:p>
          <a:p>
            <a:r>
              <a:rPr lang="en-ZA" dirty="0" smtClean="0"/>
              <a:t>Address copyright and related issues</a:t>
            </a:r>
          </a:p>
          <a:p>
            <a:r>
              <a:rPr lang="en-ZA" dirty="0" smtClean="0"/>
              <a:t>Create metadata</a:t>
            </a:r>
          </a:p>
          <a:p>
            <a:r>
              <a:rPr lang="en-ZA" dirty="0" smtClean="0"/>
              <a:t>Ensure that submissions are harvested</a:t>
            </a:r>
          </a:p>
          <a:p>
            <a:r>
              <a:rPr lang="en-ZA" dirty="0" smtClean="0"/>
              <a:t>Ensure long-term preservation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6211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Policy on self-archiving of research output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64259"/>
            <a:ext cx="10144198" cy="3847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HOW TO DEPOSIT</a:t>
            </a:r>
          </a:p>
          <a:p>
            <a:r>
              <a:rPr lang="en-ZA" dirty="0" smtClean="0"/>
              <a:t>Register as submitter on repository</a:t>
            </a:r>
          </a:p>
          <a:p>
            <a:r>
              <a:rPr lang="en-ZA" dirty="0" smtClean="0"/>
              <a:t>Faculty librarian submits on behalf of author</a:t>
            </a:r>
          </a:p>
          <a:p>
            <a:r>
              <a:rPr lang="en-ZA" dirty="0" smtClean="0"/>
              <a:t>Library extracts and uploads full-text where possible</a:t>
            </a:r>
            <a:br>
              <a:rPr lang="en-ZA" dirty="0" smtClean="0"/>
            </a:br>
            <a:r>
              <a:rPr lang="en-ZA" dirty="0" smtClean="0"/>
              <a:t>(e.g. </a:t>
            </a:r>
            <a:r>
              <a:rPr lang="en-ZA" dirty="0" err="1" smtClean="0"/>
              <a:t>SUNJournals</a:t>
            </a:r>
            <a:r>
              <a:rPr lang="en-ZA" dirty="0" smtClean="0"/>
              <a:t>; research report)</a:t>
            </a:r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5343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Policy on self-archiving of research output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64259"/>
            <a:ext cx="10144198" cy="3847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CHALLENGES</a:t>
            </a:r>
          </a:p>
          <a:p>
            <a:r>
              <a:rPr lang="en-ZA" dirty="0" smtClean="0"/>
              <a:t>Uncertainty regarding version of article that may be uploaded</a:t>
            </a:r>
          </a:p>
          <a:p>
            <a:r>
              <a:rPr lang="en-ZA" dirty="0" smtClean="0"/>
              <a:t>Fear of copyright infringement</a:t>
            </a:r>
          </a:p>
          <a:p>
            <a:r>
              <a:rPr lang="en-ZA" dirty="0" smtClean="0"/>
              <a:t>Lack of understanding OA</a:t>
            </a:r>
          </a:p>
          <a:p>
            <a:r>
              <a:rPr lang="en-ZA" dirty="0" smtClean="0"/>
              <a:t>Communication</a:t>
            </a:r>
          </a:p>
          <a:p>
            <a:r>
              <a:rPr lang="en-ZA" dirty="0" smtClean="0"/>
              <a:t>Management of workflows / workload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540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Policy on self-archiving of research output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Trend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ZA" dirty="0" smtClean="0"/>
              <a:t>Self-archiving of research output</a:t>
            </a:r>
          </a:p>
          <a:p>
            <a:r>
              <a:rPr lang="en-ZA" dirty="0" smtClean="0"/>
              <a:t>Repository showcases institution’s research output</a:t>
            </a:r>
          </a:p>
          <a:p>
            <a:r>
              <a:rPr lang="en-ZA" dirty="0" smtClean="0"/>
              <a:t>Funders’ requirements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Collaboration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ZA" dirty="0" smtClean="0"/>
              <a:t>Authors / researchers</a:t>
            </a:r>
          </a:p>
          <a:p>
            <a:r>
              <a:rPr lang="en-ZA" dirty="0" smtClean="0"/>
              <a:t>Faculties and Departments</a:t>
            </a:r>
          </a:p>
          <a:p>
            <a:r>
              <a:rPr lang="en-ZA" dirty="0" smtClean="0"/>
              <a:t>Division of Research Development</a:t>
            </a:r>
          </a:p>
          <a:p>
            <a:r>
              <a:rPr lang="en-ZA" dirty="0" smtClean="0"/>
              <a:t>Faculty librarians</a:t>
            </a:r>
          </a:p>
          <a:p>
            <a:r>
              <a:rPr lang="en-ZA" dirty="0" smtClean="0"/>
              <a:t>Metadata librarians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 smtClean="0"/>
              <a:t>Value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ZA" dirty="0" smtClean="0"/>
              <a:t>Enhances </a:t>
            </a:r>
            <a:r>
              <a:rPr lang="en-ZA" dirty="0" smtClean="0"/>
              <a:t>visibility </a:t>
            </a:r>
            <a:r>
              <a:rPr lang="en-ZA" dirty="0" smtClean="0"/>
              <a:t>of SU research </a:t>
            </a:r>
            <a:r>
              <a:rPr lang="en-ZA" dirty="0" smtClean="0"/>
              <a:t>output</a:t>
            </a:r>
          </a:p>
          <a:p>
            <a:r>
              <a:rPr lang="en-ZA" dirty="0" smtClean="0"/>
              <a:t>Enhances access to SU research output</a:t>
            </a:r>
            <a:endParaRPr lang="en-ZA" dirty="0" smtClean="0"/>
          </a:p>
          <a:p>
            <a:r>
              <a:rPr lang="en-ZA" dirty="0" smtClean="0"/>
              <a:t>Strengthens OA</a:t>
            </a:r>
          </a:p>
          <a:p>
            <a:r>
              <a:rPr lang="en-ZA" dirty="0" smtClean="0"/>
              <a:t>Preservation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5763"/>
            <a:ext cx="2405449" cy="1804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49" y="5055762"/>
            <a:ext cx="2708140" cy="1802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89" y="5055762"/>
            <a:ext cx="2712357" cy="1803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29" y="5055762"/>
            <a:ext cx="4370270" cy="1824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193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SUNScholar</a:t>
            </a:r>
            <a:r>
              <a:rPr lang="en-ZA" dirty="0" smtClean="0"/>
              <a:t>: Institutional Repository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Peer-reviewed research output: 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smtClean="0"/>
              <a:t>theses, dissertations, articles, conference </a:t>
            </a:r>
            <a:r>
              <a:rPr lang="en-ZA" dirty="0" smtClean="0"/>
              <a:t>proceedings</a:t>
            </a:r>
            <a:endParaRPr lang="en-ZA" dirty="0" smtClean="0"/>
          </a:p>
          <a:p>
            <a:r>
              <a:rPr lang="en-ZA" dirty="0" err="1" smtClean="0"/>
              <a:t>DSpace</a:t>
            </a:r>
            <a:r>
              <a:rPr lang="en-ZA" dirty="0" smtClean="0"/>
              <a:t> open source software</a:t>
            </a:r>
          </a:p>
          <a:p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221" t="8315" r="12597" b="54505"/>
          <a:stretch/>
        </p:blipFill>
        <p:spPr>
          <a:xfrm>
            <a:off x="991790" y="4201297"/>
            <a:ext cx="10181841" cy="26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SUNScholar</a:t>
            </a:r>
            <a:r>
              <a:rPr lang="en-ZA" dirty="0"/>
              <a:t>: Institutional Repository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Trend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ZA" dirty="0" smtClean="0"/>
              <a:t>Making own content available</a:t>
            </a:r>
          </a:p>
          <a:p>
            <a:r>
              <a:rPr lang="en-ZA" dirty="0" smtClean="0"/>
              <a:t>Retrospective digitisation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Collaboration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ZA" dirty="0" smtClean="0"/>
              <a:t>Metadata librarians</a:t>
            </a:r>
          </a:p>
          <a:p>
            <a:r>
              <a:rPr lang="en-ZA" dirty="0" smtClean="0"/>
              <a:t>Faculty librarians</a:t>
            </a:r>
          </a:p>
          <a:p>
            <a:r>
              <a:rPr lang="en-ZA" dirty="0" smtClean="0"/>
              <a:t>Division of Research Development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 smtClean="0"/>
              <a:t>Value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ZA" dirty="0" smtClean="0"/>
              <a:t>Enhances visibility of SU research output</a:t>
            </a:r>
          </a:p>
          <a:p>
            <a:r>
              <a:rPr lang="en-ZA" dirty="0" smtClean="0"/>
              <a:t>Access to content </a:t>
            </a:r>
            <a:r>
              <a:rPr lang="en-ZA" dirty="0" smtClean="0"/>
              <a:t>empowers research and teaching &amp; learning at institution</a:t>
            </a:r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694" t="4132" r="2856"/>
          <a:stretch/>
        </p:blipFill>
        <p:spPr>
          <a:xfrm>
            <a:off x="11298" y="5018478"/>
            <a:ext cx="4736757" cy="1835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8" y="5018478"/>
            <a:ext cx="1319458" cy="1878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76" y="5018478"/>
            <a:ext cx="3433494" cy="1835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70" y="5014372"/>
            <a:ext cx="2678130" cy="1839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9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SUNDigital</a:t>
            </a:r>
            <a:r>
              <a:rPr lang="en-ZA" dirty="0" smtClean="0"/>
              <a:t> Collections: </a:t>
            </a:r>
            <a:br>
              <a:rPr lang="en-ZA" dirty="0" smtClean="0"/>
            </a:br>
            <a:r>
              <a:rPr lang="en-ZA" dirty="0" smtClean="0"/>
              <a:t>Digital Heritage Repository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Unique collections held by the Library</a:t>
            </a:r>
          </a:p>
          <a:p>
            <a:r>
              <a:rPr lang="en-ZA" dirty="0" smtClean="0"/>
              <a:t>Primary resources</a:t>
            </a:r>
          </a:p>
          <a:p>
            <a:r>
              <a:rPr lang="en-ZA" dirty="0" smtClean="0"/>
              <a:t>Copyright Stellenbosch University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65" t="23883" r="31614" b="47409"/>
          <a:stretch/>
        </p:blipFill>
        <p:spPr>
          <a:xfrm>
            <a:off x="1845276" y="3821555"/>
            <a:ext cx="8581124" cy="28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SUNDigital</a:t>
            </a:r>
            <a:r>
              <a:rPr lang="en-ZA" dirty="0"/>
              <a:t> Collections: </a:t>
            </a:r>
            <a:br>
              <a:rPr lang="en-ZA" dirty="0"/>
            </a:br>
            <a:r>
              <a:rPr lang="en-ZA" dirty="0"/>
              <a:t>Digital Heritage Repository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Trend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ZA" dirty="0" smtClean="0"/>
              <a:t>Special Collections distinguishes </a:t>
            </a:r>
            <a:r>
              <a:rPr lang="en-ZA" dirty="0" smtClean="0"/>
              <a:t>libraries</a:t>
            </a:r>
          </a:p>
          <a:p>
            <a:r>
              <a:rPr lang="en-ZA" dirty="0" smtClean="0"/>
              <a:t>Making own content available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Collaboration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ZA" dirty="0" smtClean="0"/>
              <a:t>Metadata librarians</a:t>
            </a:r>
          </a:p>
          <a:p>
            <a:r>
              <a:rPr lang="en-ZA" dirty="0" smtClean="0"/>
              <a:t>Special Collections librarians</a:t>
            </a:r>
          </a:p>
          <a:p>
            <a:r>
              <a:rPr lang="en-ZA" dirty="0" smtClean="0"/>
              <a:t>Archival </a:t>
            </a:r>
            <a:r>
              <a:rPr lang="en-ZA" dirty="0" smtClean="0"/>
              <a:t>community</a:t>
            </a:r>
          </a:p>
          <a:p>
            <a:r>
              <a:rPr lang="en-ZA" dirty="0" smtClean="0"/>
              <a:t>Faculties and Departments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 smtClean="0"/>
              <a:t>Value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ZA" dirty="0" smtClean="0"/>
              <a:t>Makes </a:t>
            </a:r>
            <a:r>
              <a:rPr lang="en-ZA" dirty="0" smtClean="0"/>
              <a:t>valuable primary </a:t>
            </a:r>
            <a:r>
              <a:rPr lang="en-ZA" dirty="0" smtClean="0"/>
              <a:t>resource material </a:t>
            </a:r>
            <a:r>
              <a:rPr lang="en-ZA" dirty="0" smtClean="0"/>
              <a:t>openly available</a:t>
            </a:r>
            <a:endParaRPr lang="en-ZA" dirty="0" smtClean="0"/>
          </a:p>
          <a:p>
            <a:r>
              <a:rPr lang="en-ZA" dirty="0" smtClean="0"/>
              <a:t>Encourages new forms of engagement with </a:t>
            </a:r>
            <a:r>
              <a:rPr lang="en-ZA" dirty="0" smtClean="0"/>
              <a:t>material</a:t>
            </a:r>
          </a:p>
          <a:p>
            <a:r>
              <a:rPr lang="en-ZA" dirty="0" smtClean="0"/>
              <a:t>Preserves original material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774"/>
            <a:ext cx="12200238" cy="1848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9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5" y="222502"/>
            <a:ext cx="11877548" cy="6433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0789" y="3501081"/>
            <a:ext cx="387178" cy="29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5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4" y="220382"/>
            <a:ext cx="11881392" cy="64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SUNJournals</a:t>
            </a:r>
            <a:r>
              <a:rPr lang="en-ZA" dirty="0" smtClean="0"/>
              <a:t>: OA Journal hosting platform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Powered by Open Journals System</a:t>
            </a:r>
          </a:p>
          <a:p>
            <a:r>
              <a:rPr lang="en-ZA" dirty="0" smtClean="0"/>
              <a:t>20 titles, 18 accredited</a:t>
            </a:r>
            <a:endParaRPr lang="en-ZA" dirty="0" smtClean="0"/>
          </a:p>
          <a:p>
            <a:r>
              <a:rPr lang="en-ZA" dirty="0" smtClean="0"/>
              <a:t>Free service for journals with Stellenbosch University affiliation </a:t>
            </a:r>
          </a:p>
          <a:p>
            <a:endParaRPr lang="en-ZA" dirty="0" smtClean="0"/>
          </a:p>
          <a:p>
            <a:endParaRPr lang="en-Z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68" b="46103"/>
          <a:stretch/>
        </p:blipFill>
        <p:spPr>
          <a:xfrm>
            <a:off x="680321" y="3964144"/>
            <a:ext cx="10887087" cy="26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SUNJournals</a:t>
            </a:r>
            <a:r>
              <a:rPr lang="en-ZA" dirty="0"/>
              <a:t>: OA Journal hosting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Trend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ZA" dirty="0" smtClean="0"/>
              <a:t>Library’s role</a:t>
            </a:r>
            <a:r>
              <a:rPr lang="en-ZA" dirty="0" smtClean="0"/>
              <a:t> </a:t>
            </a:r>
            <a:r>
              <a:rPr lang="en-ZA" dirty="0" smtClean="0"/>
              <a:t>in scholarly communication process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Collaboration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ZA" dirty="0" smtClean="0"/>
              <a:t>Editors</a:t>
            </a:r>
          </a:p>
          <a:p>
            <a:r>
              <a:rPr lang="en-ZA" dirty="0" smtClean="0"/>
              <a:t>Authors</a:t>
            </a:r>
          </a:p>
          <a:p>
            <a:r>
              <a:rPr lang="en-ZA" dirty="0" smtClean="0"/>
              <a:t>Journal managers</a:t>
            </a:r>
            <a:endParaRPr lang="en-ZA" dirty="0" smtClean="0"/>
          </a:p>
          <a:p>
            <a:endParaRPr lang="en-ZA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 smtClean="0"/>
              <a:t>Value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ZA" dirty="0" smtClean="0"/>
              <a:t>Enhances visibility of SU research output</a:t>
            </a:r>
          </a:p>
          <a:p>
            <a:r>
              <a:rPr lang="en-ZA" dirty="0" smtClean="0"/>
              <a:t>Support</a:t>
            </a:r>
          </a:p>
          <a:p>
            <a:r>
              <a:rPr lang="en-ZA" dirty="0" smtClean="0"/>
              <a:t>Cost saving</a:t>
            </a:r>
          </a:p>
          <a:p>
            <a:r>
              <a:rPr lang="en-ZA" dirty="0" smtClean="0"/>
              <a:t>Simple, manageable workflows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372"/>
            <a:ext cx="3715265" cy="1863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95" y="5009966"/>
            <a:ext cx="1755544" cy="1755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10" y="5009966"/>
            <a:ext cx="2771858" cy="184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1"/>
          <a:stretch/>
        </p:blipFill>
        <p:spPr>
          <a:xfrm>
            <a:off x="8774884" y="5009966"/>
            <a:ext cx="3417116" cy="1867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427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From Berlin back to Business</vt:lpstr>
      <vt:lpstr>SUNScholar: Institutional Repository</vt:lpstr>
      <vt:lpstr>SUNScholar: Institutional Repository</vt:lpstr>
      <vt:lpstr>SUNDigital Collections:  Digital Heritage Repository</vt:lpstr>
      <vt:lpstr>SUNDigital Collections:  Digital Heritage Repository</vt:lpstr>
      <vt:lpstr>PowerPoint Presentation</vt:lpstr>
      <vt:lpstr>PowerPoint Presentation</vt:lpstr>
      <vt:lpstr>SUNJournals: OA Journal hosting platform</vt:lpstr>
      <vt:lpstr>SUNJournals: OA Journal hosting platform</vt:lpstr>
      <vt:lpstr>Open Access publication fund</vt:lpstr>
      <vt:lpstr>Policy on self-archiving of research output</vt:lpstr>
      <vt:lpstr>Policy on self-archiving of research output</vt:lpstr>
      <vt:lpstr>Policy on self-archiving of research output</vt:lpstr>
      <vt:lpstr>Policy on self-archiving of research output</vt:lpstr>
      <vt:lpstr>Policy on self-archiving of research output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Berlin back to Business</dc:title>
  <dc:creator>Seyffert, Mimi &lt;mseyf@sun.ac.za&gt;</dc:creator>
  <cp:lastModifiedBy>Seyffert, Mimi &lt;mseyf@sun.ac.za&gt;</cp:lastModifiedBy>
  <cp:revision>42</cp:revision>
  <dcterms:created xsi:type="dcterms:W3CDTF">2015-07-23T12:10:52Z</dcterms:created>
  <dcterms:modified xsi:type="dcterms:W3CDTF">2015-07-25T11:46:46Z</dcterms:modified>
</cp:coreProperties>
</file>