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9" r:id="rId2"/>
    <p:sldId id="270" r:id="rId3"/>
    <p:sldId id="299" r:id="rId4"/>
    <p:sldId id="300" r:id="rId5"/>
    <p:sldId id="301" r:id="rId6"/>
    <p:sldId id="271" r:id="rId7"/>
    <p:sldId id="272" r:id="rId8"/>
    <p:sldId id="275" r:id="rId9"/>
    <p:sldId id="302" r:id="rId10"/>
    <p:sldId id="274" r:id="rId11"/>
    <p:sldId id="306" r:id="rId12"/>
    <p:sldId id="307" r:id="rId13"/>
    <p:sldId id="308" r:id="rId14"/>
    <p:sldId id="294" r:id="rId15"/>
    <p:sldId id="281" r:id="rId16"/>
    <p:sldId id="282" r:id="rId17"/>
    <p:sldId id="298" r:id="rId18"/>
    <p:sldId id="285" r:id="rId19"/>
    <p:sldId id="288" r:id="rId20"/>
    <p:sldId id="303" r:id="rId21"/>
    <p:sldId id="289" r:id="rId22"/>
    <p:sldId id="304" r:id="rId23"/>
    <p:sldId id="283" r:id="rId24"/>
    <p:sldId id="287" r:id="rId25"/>
    <p:sldId id="305" r:id="rId26"/>
    <p:sldId id="284" r:id="rId27"/>
    <p:sldId id="295"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56912" autoAdjust="0"/>
  </p:normalViewPr>
  <p:slideViewPr>
    <p:cSldViewPr snapToGrid="0">
      <p:cViewPr varScale="1">
        <p:scale>
          <a:sx n="42" d="100"/>
          <a:sy n="42" d="100"/>
        </p:scale>
        <p:origin x="2136" y="54"/>
      </p:cViewPr>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28D83-5C19-4111-BA78-0AC39FAAADC5}"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n-ZA"/>
        </a:p>
      </dgm:t>
    </dgm:pt>
    <dgm:pt modelId="{11D05892-7EDA-4485-97AF-000BDE818096}">
      <dgm:prSet phldrT="[Text]" custT="1"/>
      <dgm:spPr/>
      <dgm:t>
        <a:bodyPr/>
        <a:lstStyle/>
        <a:p>
          <a:r>
            <a:rPr lang="en-ZA" sz="1800" dirty="0" smtClean="0"/>
            <a:t>Problem Identification</a:t>
          </a:r>
          <a:endParaRPr lang="en-ZA" sz="1800" dirty="0"/>
        </a:p>
      </dgm:t>
    </dgm:pt>
    <dgm:pt modelId="{6862D216-B6A1-4455-9AF7-5C77F3729604}" type="parTrans" cxnId="{2D4C9C7E-210D-439D-8D75-C26B366B3E7B}">
      <dgm:prSet/>
      <dgm:spPr/>
      <dgm:t>
        <a:bodyPr/>
        <a:lstStyle/>
        <a:p>
          <a:endParaRPr lang="en-ZA"/>
        </a:p>
      </dgm:t>
    </dgm:pt>
    <dgm:pt modelId="{9CE8E070-2A3C-4581-B574-8724A8655516}" type="sibTrans" cxnId="{2D4C9C7E-210D-439D-8D75-C26B366B3E7B}">
      <dgm:prSet/>
      <dgm:spPr/>
      <dgm:t>
        <a:bodyPr/>
        <a:lstStyle/>
        <a:p>
          <a:endParaRPr lang="en-ZA"/>
        </a:p>
      </dgm:t>
    </dgm:pt>
    <dgm:pt modelId="{248F10BD-2497-4C58-8DF1-D26AF08DB8F7}">
      <dgm:prSet phldrT="[Text]" custT="1"/>
      <dgm:spPr/>
      <dgm:t>
        <a:bodyPr/>
        <a:lstStyle/>
        <a:p>
          <a:r>
            <a:rPr lang="en-ZA" sz="2000" dirty="0" smtClean="0"/>
            <a:t>Policy Formulation</a:t>
          </a:r>
          <a:endParaRPr lang="en-ZA" sz="2000" dirty="0"/>
        </a:p>
      </dgm:t>
    </dgm:pt>
    <dgm:pt modelId="{800DC16F-5B6F-44F2-8DCA-D40EE239DD1B}" type="parTrans" cxnId="{A65AB57C-BC36-429C-8FDE-1E9A6287F418}">
      <dgm:prSet/>
      <dgm:spPr/>
      <dgm:t>
        <a:bodyPr/>
        <a:lstStyle/>
        <a:p>
          <a:endParaRPr lang="en-ZA"/>
        </a:p>
      </dgm:t>
    </dgm:pt>
    <dgm:pt modelId="{C8EBC33D-4CEF-4091-8690-47E7F5CD2A3E}" type="sibTrans" cxnId="{A65AB57C-BC36-429C-8FDE-1E9A6287F418}">
      <dgm:prSet/>
      <dgm:spPr/>
      <dgm:t>
        <a:bodyPr/>
        <a:lstStyle/>
        <a:p>
          <a:endParaRPr lang="en-ZA"/>
        </a:p>
      </dgm:t>
    </dgm:pt>
    <dgm:pt modelId="{CE54DE0F-307E-4E44-AE07-74658B4A03C4}">
      <dgm:prSet phldrT="[Text]" custT="1"/>
      <dgm:spPr/>
      <dgm:t>
        <a:bodyPr/>
        <a:lstStyle/>
        <a:p>
          <a:r>
            <a:rPr lang="en-ZA" sz="2000" dirty="0" smtClean="0"/>
            <a:t>Policy Adoption</a:t>
          </a:r>
          <a:endParaRPr lang="en-ZA" sz="2000" dirty="0"/>
        </a:p>
      </dgm:t>
    </dgm:pt>
    <dgm:pt modelId="{26BF0512-13A5-4BAA-8424-572C629481BD}" type="parTrans" cxnId="{6FD6A10B-6A2B-4E53-B912-A3827878D3C5}">
      <dgm:prSet/>
      <dgm:spPr/>
      <dgm:t>
        <a:bodyPr/>
        <a:lstStyle/>
        <a:p>
          <a:endParaRPr lang="en-ZA"/>
        </a:p>
      </dgm:t>
    </dgm:pt>
    <dgm:pt modelId="{5E2D69E5-2C6B-4D52-B49A-44EBB1A2E570}" type="sibTrans" cxnId="{6FD6A10B-6A2B-4E53-B912-A3827878D3C5}">
      <dgm:prSet/>
      <dgm:spPr/>
      <dgm:t>
        <a:bodyPr/>
        <a:lstStyle/>
        <a:p>
          <a:endParaRPr lang="en-ZA"/>
        </a:p>
      </dgm:t>
    </dgm:pt>
    <dgm:pt modelId="{69DECD01-9A83-4611-8345-8A66BCEABD53}">
      <dgm:prSet phldrT="[Text]" custT="1"/>
      <dgm:spPr/>
      <dgm:t>
        <a:bodyPr/>
        <a:lstStyle/>
        <a:p>
          <a:r>
            <a:rPr lang="en-ZA" sz="2000" dirty="0" smtClean="0"/>
            <a:t>Policy Implementation</a:t>
          </a:r>
          <a:endParaRPr lang="en-ZA" sz="2000" dirty="0"/>
        </a:p>
      </dgm:t>
    </dgm:pt>
    <dgm:pt modelId="{508E21D1-FEB6-46B7-B3EF-7AED1A281812}" type="parTrans" cxnId="{B0DADEF7-24E1-45F4-87FF-42BF5B840484}">
      <dgm:prSet/>
      <dgm:spPr/>
      <dgm:t>
        <a:bodyPr/>
        <a:lstStyle/>
        <a:p>
          <a:endParaRPr lang="en-ZA"/>
        </a:p>
      </dgm:t>
    </dgm:pt>
    <dgm:pt modelId="{95C23168-7FBA-42C6-A05E-EF77F1D1BE48}" type="sibTrans" cxnId="{B0DADEF7-24E1-45F4-87FF-42BF5B840484}">
      <dgm:prSet/>
      <dgm:spPr/>
      <dgm:t>
        <a:bodyPr/>
        <a:lstStyle/>
        <a:p>
          <a:endParaRPr lang="en-ZA"/>
        </a:p>
      </dgm:t>
    </dgm:pt>
    <dgm:pt modelId="{E2A1C70F-3DFB-4B0B-81FD-36CDC451A3D1}">
      <dgm:prSet phldrT="[Text]" custT="1"/>
      <dgm:spPr/>
      <dgm:t>
        <a:bodyPr/>
        <a:lstStyle/>
        <a:p>
          <a:r>
            <a:rPr lang="en-ZA" sz="2000" dirty="0" smtClean="0"/>
            <a:t>Policy Evaluation</a:t>
          </a:r>
          <a:endParaRPr lang="en-ZA" sz="2000" dirty="0"/>
        </a:p>
      </dgm:t>
    </dgm:pt>
    <dgm:pt modelId="{6DBD7F35-6085-4133-9FFE-F41759F90162}" type="parTrans" cxnId="{3B730249-3283-4DC6-BB5B-47A98490CCC8}">
      <dgm:prSet/>
      <dgm:spPr/>
      <dgm:t>
        <a:bodyPr/>
        <a:lstStyle/>
        <a:p>
          <a:endParaRPr lang="en-ZA"/>
        </a:p>
      </dgm:t>
    </dgm:pt>
    <dgm:pt modelId="{CCF199F8-C5B7-4E6D-BBE6-CFA8CD3042F5}" type="sibTrans" cxnId="{3B730249-3283-4DC6-BB5B-47A98490CCC8}">
      <dgm:prSet/>
      <dgm:spPr/>
      <dgm:t>
        <a:bodyPr/>
        <a:lstStyle/>
        <a:p>
          <a:endParaRPr lang="en-ZA"/>
        </a:p>
      </dgm:t>
    </dgm:pt>
    <dgm:pt modelId="{D03EE2B1-5B3B-4E11-9086-F4127B070DE8}" type="pres">
      <dgm:prSet presAssocID="{F8128D83-5C19-4111-BA78-0AC39FAAADC5}" presName="cycle" presStyleCnt="0">
        <dgm:presLayoutVars>
          <dgm:dir/>
          <dgm:resizeHandles val="exact"/>
        </dgm:presLayoutVars>
      </dgm:prSet>
      <dgm:spPr/>
      <dgm:t>
        <a:bodyPr/>
        <a:lstStyle/>
        <a:p>
          <a:endParaRPr lang="en-ZA"/>
        </a:p>
      </dgm:t>
    </dgm:pt>
    <dgm:pt modelId="{16124443-D6EF-4E8E-BF06-94A4E9E4C8F7}" type="pres">
      <dgm:prSet presAssocID="{11D05892-7EDA-4485-97AF-000BDE818096}" presName="node" presStyleLbl="node1" presStyleIdx="0" presStyleCnt="5" custScaleX="110000" custScaleY="110000" custRadScaleRad="101984" custRadScaleInc="-8595">
        <dgm:presLayoutVars>
          <dgm:bulletEnabled val="1"/>
        </dgm:presLayoutVars>
      </dgm:prSet>
      <dgm:spPr/>
      <dgm:t>
        <a:bodyPr/>
        <a:lstStyle/>
        <a:p>
          <a:endParaRPr lang="en-ZA"/>
        </a:p>
      </dgm:t>
    </dgm:pt>
    <dgm:pt modelId="{D54E2B97-ABE2-4D6A-ADC4-6D5718D27A48}" type="pres">
      <dgm:prSet presAssocID="{9CE8E070-2A3C-4581-B574-8724A8655516}" presName="sibTrans" presStyleLbl="sibTrans2D1" presStyleIdx="0" presStyleCnt="5"/>
      <dgm:spPr/>
      <dgm:t>
        <a:bodyPr/>
        <a:lstStyle/>
        <a:p>
          <a:endParaRPr lang="en-ZA"/>
        </a:p>
      </dgm:t>
    </dgm:pt>
    <dgm:pt modelId="{D7315CAE-9B6A-49BC-836F-6CAB9CD06FE0}" type="pres">
      <dgm:prSet presAssocID="{9CE8E070-2A3C-4581-B574-8724A8655516}" presName="connectorText" presStyleLbl="sibTrans2D1" presStyleIdx="0" presStyleCnt="5"/>
      <dgm:spPr/>
      <dgm:t>
        <a:bodyPr/>
        <a:lstStyle/>
        <a:p>
          <a:endParaRPr lang="en-ZA"/>
        </a:p>
      </dgm:t>
    </dgm:pt>
    <dgm:pt modelId="{50995332-FBDA-4D77-A210-8E81BC30EC69}" type="pres">
      <dgm:prSet presAssocID="{248F10BD-2497-4C58-8DF1-D26AF08DB8F7}" presName="node" presStyleLbl="node1" presStyleIdx="1" presStyleCnt="5" custScaleX="110000" custScaleY="110000">
        <dgm:presLayoutVars>
          <dgm:bulletEnabled val="1"/>
        </dgm:presLayoutVars>
      </dgm:prSet>
      <dgm:spPr/>
      <dgm:t>
        <a:bodyPr/>
        <a:lstStyle/>
        <a:p>
          <a:endParaRPr lang="en-ZA"/>
        </a:p>
      </dgm:t>
    </dgm:pt>
    <dgm:pt modelId="{48AA5AA5-C1A6-4C9C-8BDE-039DA6B7C69A}" type="pres">
      <dgm:prSet presAssocID="{C8EBC33D-4CEF-4091-8690-47E7F5CD2A3E}" presName="sibTrans" presStyleLbl="sibTrans2D1" presStyleIdx="1" presStyleCnt="5"/>
      <dgm:spPr/>
      <dgm:t>
        <a:bodyPr/>
        <a:lstStyle/>
        <a:p>
          <a:endParaRPr lang="en-ZA"/>
        </a:p>
      </dgm:t>
    </dgm:pt>
    <dgm:pt modelId="{3AEB4E1C-209C-4933-A2C5-77578722D1C9}" type="pres">
      <dgm:prSet presAssocID="{C8EBC33D-4CEF-4091-8690-47E7F5CD2A3E}" presName="connectorText" presStyleLbl="sibTrans2D1" presStyleIdx="1" presStyleCnt="5"/>
      <dgm:spPr/>
      <dgm:t>
        <a:bodyPr/>
        <a:lstStyle/>
        <a:p>
          <a:endParaRPr lang="en-ZA"/>
        </a:p>
      </dgm:t>
    </dgm:pt>
    <dgm:pt modelId="{CD591783-E941-491B-99DC-6E8BD2562C31}" type="pres">
      <dgm:prSet presAssocID="{CE54DE0F-307E-4E44-AE07-74658B4A03C4}" presName="node" presStyleLbl="node1" presStyleIdx="2" presStyleCnt="5" custScaleX="110000" custScaleY="110000">
        <dgm:presLayoutVars>
          <dgm:bulletEnabled val="1"/>
        </dgm:presLayoutVars>
      </dgm:prSet>
      <dgm:spPr/>
      <dgm:t>
        <a:bodyPr/>
        <a:lstStyle/>
        <a:p>
          <a:endParaRPr lang="en-ZA"/>
        </a:p>
      </dgm:t>
    </dgm:pt>
    <dgm:pt modelId="{174D0774-3F78-492D-9B55-AC897C9DD350}" type="pres">
      <dgm:prSet presAssocID="{5E2D69E5-2C6B-4D52-B49A-44EBB1A2E570}" presName="sibTrans" presStyleLbl="sibTrans2D1" presStyleIdx="2" presStyleCnt="5"/>
      <dgm:spPr/>
      <dgm:t>
        <a:bodyPr/>
        <a:lstStyle/>
        <a:p>
          <a:endParaRPr lang="en-ZA"/>
        </a:p>
      </dgm:t>
    </dgm:pt>
    <dgm:pt modelId="{E9410BA5-9729-4CE5-858B-D3FB5A5F203A}" type="pres">
      <dgm:prSet presAssocID="{5E2D69E5-2C6B-4D52-B49A-44EBB1A2E570}" presName="connectorText" presStyleLbl="sibTrans2D1" presStyleIdx="2" presStyleCnt="5"/>
      <dgm:spPr/>
      <dgm:t>
        <a:bodyPr/>
        <a:lstStyle/>
        <a:p>
          <a:endParaRPr lang="en-ZA"/>
        </a:p>
      </dgm:t>
    </dgm:pt>
    <dgm:pt modelId="{8437AF6A-DBCF-4F56-8F01-107BA52BB08A}" type="pres">
      <dgm:prSet presAssocID="{69DECD01-9A83-4611-8345-8A66BCEABD53}" presName="node" presStyleLbl="node1" presStyleIdx="3" presStyleCnt="5" custScaleX="110000" custScaleY="110000">
        <dgm:presLayoutVars>
          <dgm:bulletEnabled val="1"/>
        </dgm:presLayoutVars>
      </dgm:prSet>
      <dgm:spPr/>
      <dgm:t>
        <a:bodyPr/>
        <a:lstStyle/>
        <a:p>
          <a:endParaRPr lang="en-ZA"/>
        </a:p>
      </dgm:t>
    </dgm:pt>
    <dgm:pt modelId="{9C622E7E-634A-4207-B9BF-712C02E0CC1D}" type="pres">
      <dgm:prSet presAssocID="{95C23168-7FBA-42C6-A05E-EF77F1D1BE48}" presName="sibTrans" presStyleLbl="sibTrans2D1" presStyleIdx="3" presStyleCnt="5"/>
      <dgm:spPr/>
      <dgm:t>
        <a:bodyPr/>
        <a:lstStyle/>
        <a:p>
          <a:endParaRPr lang="en-ZA"/>
        </a:p>
      </dgm:t>
    </dgm:pt>
    <dgm:pt modelId="{7C679902-531B-4F20-9378-E28B89248040}" type="pres">
      <dgm:prSet presAssocID="{95C23168-7FBA-42C6-A05E-EF77F1D1BE48}" presName="connectorText" presStyleLbl="sibTrans2D1" presStyleIdx="3" presStyleCnt="5"/>
      <dgm:spPr/>
      <dgm:t>
        <a:bodyPr/>
        <a:lstStyle/>
        <a:p>
          <a:endParaRPr lang="en-ZA"/>
        </a:p>
      </dgm:t>
    </dgm:pt>
    <dgm:pt modelId="{388AD070-CF64-4214-8406-0BDB93540342}" type="pres">
      <dgm:prSet presAssocID="{E2A1C70F-3DFB-4B0B-81FD-36CDC451A3D1}" presName="node" presStyleLbl="node1" presStyleIdx="4" presStyleCnt="5" custScaleX="110000" custScaleY="110000">
        <dgm:presLayoutVars>
          <dgm:bulletEnabled val="1"/>
        </dgm:presLayoutVars>
      </dgm:prSet>
      <dgm:spPr/>
      <dgm:t>
        <a:bodyPr/>
        <a:lstStyle/>
        <a:p>
          <a:endParaRPr lang="en-ZA"/>
        </a:p>
      </dgm:t>
    </dgm:pt>
    <dgm:pt modelId="{A87562B3-9523-4BBC-8157-F69A2C9D1EA5}" type="pres">
      <dgm:prSet presAssocID="{CCF199F8-C5B7-4E6D-BBE6-CFA8CD3042F5}" presName="sibTrans" presStyleLbl="sibTrans2D1" presStyleIdx="4" presStyleCnt="5"/>
      <dgm:spPr/>
      <dgm:t>
        <a:bodyPr/>
        <a:lstStyle/>
        <a:p>
          <a:endParaRPr lang="en-ZA"/>
        </a:p>
      </dgm:t>
    </dgm:pt>
    <dgm:pt modelId="{5835BFCB-2950-4988-825E-BD52421199DD}" type="pres">
      <dgm:prSet presAssocID="{CCF199F8-C5B7-4E6D-BBE6-CFA8CD3042F5}" presName="connectorText" presStyleLbl="sibTrans2D1" presStyleIdx="4" presStyleCnt="5"/>
      <dgm:spPr/>
      <dgm:t>
        <a:bodyPr/>
        <a:lstStyle/>
        <a:p>
          <a:endParaRPr lang="en-ZA"/>
        </a:p>
      </dgm:t>
    </dgm:pt>
  </dgm:ptLst>
  <dgm:cxnLst>
    <dgm:cxn modelId="{6FD6A10B-6A2B-4E53-B912-A3827878D3C5}" srcId="{F8128D83-5C19-4111-BA78-0AC39FAAADC5}" destId="{CE54DE0F-307E-4E44-AE07-74658B4A03C4}" srcOrd="2" destOrd="0" parTransId="{26BF0512-13A5-4BAA-8424-572C629481BD}" sibTransId="{5E2D69E5-2C6B-4D52-B49A-44EBB1A2E570}"/>
    <dgm:cxn modelId="{EA04DD95-B934-4949-BB3D-B262DC132E00}" type="presOf" srcId="{C8EBC33D-4CEF-4091-8690-47E7F5CD2A3E}" destId="{3AEB4E1C-209C-4933-A2C5-77578722D1C9}" srcOrd="1" destOrd="0" presId="urn:microsoft.com/office/officeart/2005/8/layout/cycle2"/>
    <dgm:cxn modelId="{5A9A6E73-973C-4205-B332-B8157FA242F3}" type="presOf" srcId="{95C23168-7FBA-42C6-A05E-EF77F1D1BE48}" destId="{7C679902-531B-4F20-9378-E28B89248040}" srcOrd="1" destOrd="0" presId="urn:microsoft.com/office/officeart/2005/8/layout/cycle2"/>
    <dgm:cxn modelId="{D305B492-B99E-4DBA-B5A2-07CE5B70ACD2}" type="presOf" srcId="{C8EBC33D-4CEF-4091-8690-47E7F5CD2A3E}" destId="{48AA5AA5-C1A6-4C9C-8BDE-039DA6B7C69A}" srcOrd="0" destOrd="0" presId="urn:microsoft.com/office/officeart/2005/8/layout/cycle2"/>
    <dgm:cxn modelId="{B9DE2FDF-015A-412E-ADF5-C11FDBA239D3}" type="presOf" srcId="{11D05892-7EDA-4485-97AF-000BDE818096}" destId="{16124443-D6EF-4E8E-BF06-94A4E9E4C8F7}" srcOrd="0" destOrd="0" presId="urn:microsoft.com/office/officeart/2005/8/layout/cycle2"/>
    <dgm:cxn modelId="{3B730249-3283-4DC6-BB5B-47A98490CCC8}" srcId="{F8128D83-5C19-4111-BA78-0AC39FAAADC5}" destId="{E2A1C70F-3DFB-4B0B-81FD-36CDC451A3D1}" srcOrd="4" destOrd="0" parTransId="{6DBD7F35-6085-4133-9FFE-F41759F90162}" sibTransId="{CCF199F8-C5B7-4E6D-BBE6-CFA8CD3042F5}"/>
    <dgm:cxn modelId="{2D4C9C7E-210D-439D-8D75-C26B366B3E7B}" srcId="{F8128D83-5C19-4111-BA78-0AC39FAAADC5}" destId="{11D05892-7EDA-4485-97AF-000BDE818096}" srcOrd="0" destOrd="0" parTransId="{6862D216-B6A1-4455-9AF7-5C77F3729604}" sibTransId="{9CE8E070-2A3C-4581-B574-8724A8655516}"/>
    <dgm:cxn modelId="{948B086C-0102-4DC7-B286-E3FFAC098A27}" type="presOf" srcId="{69DECD01-9A83-4611-8345-8A66BCEABD53}" destId="{8437AF6A-DBCF-4F56-8F01-107BA52BB08A}" srcOrd="0" destOrd="0" presId="urn:microsoft.com/office/officeart/2005/8/layout/cycle2"/>
    <dgm:cxn modelId="{C1C4B69E-02D5-4648-9744-8449D67AF249}" type="presOf" srcId="{F8128D83-5C19-4111-BA78-0AC39FAAADC5}" destId="{D03EE2B1-5B3B-4E11-9086-F4127B070DE8}" srcOrd="0" destOrd="0" presId="urn:microsoft.com/office/officeart/2005/8/layout/cycle2"/>
    <dgm:cxn modelId="{020A7899-C7E9-46C2-B230-4FB39B13A5A8}" type="presOf" srcId="{248F10BD-2497-4C58-8DF1-D26AF08DB8F7}" destId="{50995332-FBDA-4D77-A210-8E81BC30EC69}" srcOrd="0" destOrd="0" presId="urn:microsoft.com/office/officeart/2005/8/layout/cycle2"/>
    <dgm:cxn modelId="{530A162F-CFDD-498E-8740-DDB04FE34B38}" type="presOf" srcId="{95C23168-7FBA-42C6-A05E-EF77F1D1BE48}" destId="{9C622E7E-634A-4207-B9BF-712C02E0CC1D}" srcOrd="0" destOrd="0" presId="urn:microsoft.com/office/officeart/2005/8/layout/cycle2"/>
    <dgm:cxn modelId="{EF9E82ED-3AF8-454B-9610-974999F45A2D}" type="presOf" srcId="{E2A1C70F-3DFB-4B0B-81FD-36CDC451A3D1}" destId="{388AD070-CF64-4214-8406-0BDB93540342}" srcOrd="0" destOrd="0" presId="urn:microsoft.com/office/officeart/2005/8/layout/cycle2"/>
    <dgm:cxn modelId="{CC34EC4E-0213-4C3C-BAD2-624F0A81D97A}" type="presOf" srcId="{5E2D69E5-2C6B-4D52-B49A-44EBB1A2E570}" destId="{174D0774-3F78-492D-9B55-AC897C9DD350}" srcOrd="0" destOrd="0" presId="urn:microsoft.com/office/officeart/2005/8/layout/cycle2"/>
    <dgm:cxn modelId="{69EA4FB4-B27F-4982-BD43-7D2E2615B26A}" type="presOf" srcId="{9CE8E070-2A3C-4581-B574-8724A8655516}" destId="{D54E2B97-ABE2-4D6A-ADC4-6D5718D27A48}" srcOrd="0" destOrd="0" presId="urn:microsoft.com/office/officeart/2005/8/layout/cycle2"/>
    <dgm:cxn modelId="{5258ADA7-2203-45A9-8315-C432C0DD2627}" type="presOf" srcId="{9CE8E070-2A3C-4581-B574-8724A8655516}" destId="{D7315CAE-9B6A-49BC-836F-6CAB9CD06FE0}" srcOrd="1" destOrd="0" presId="urn:microsoft.com/office/officeart/2005/8/layout/cycle2"/>
    <dgm:cxn modelId="{C2E4228B-4F5E-49FF-9210-A8F602C0A190}" type="presOf" srcId="{5E2D69E5-2C6B-4D52-B49A-44EBB1A2E570}" destId="{E9410BA5-9729-4CE5-858B-D3FB5A5F203A}" srcOrd="1" destOrd="0" presId="urn:microsoft.com/office/officeart/2005/8/layout/cycle2"/>
    <dgm:cxn modelId="{03FD1B58-2673-4192-93E4-6704E0083649}" type="presOf" srcId="{CE54DE0F-307E-4E44-AE07-74658B4A03C4}" destId="{CD591783-E941-491B-99DC-6E8BD2562C31}" srcOrd="0" destOrd="0" presId="urn:microsoft.com/office/officeart/2005/8/layout/cycle2"/>
    <dgm:cxn modelId="{1F1AD68B-47A8-4B02-AF5E-47A8E2100D99}" type="presOf" srcId="{CCF199F8-C5B7-4E6D-BBE6-CFA8CD3042F5}" destId="{A87562B3-9523-4BBC-8157-F69A2C9D1EA5}" srcOrd="0" destOrd="0" presId="urn:microsoft.com/office/officeart/2005/8/layout/cycle2"/>
    <dgm:cxn modelId="{02F9703A-95A1-4E97-A8CF-B159418A2B76}" type="presOf" srcId="{CCF199F8-C5B7-4E6D-BBE6-CFA8CD3042F5}" destId="{5835BFCB-2950-4988-825E-BD52421199DD}" srcOrd="1" destOrd="0" presId="urn:microsoft.com/office/officeart/2005/8/layout/cycle2"/>
    <dgm:cxn modelId="{B0DADEF7-24E1-45F4-87FF-42BF5B840484}" srcId="{F8128D83-5C19-4111-BA78-0AC39FAAADC5}" destId="{69DECD01-9A83-4611-8345-8A66BCEABD53}" srcOrd="3" destOrd="0" parTransId="{508E21D1-FEB6-46B7-B3EF-7AED1A281812}" sibTransId="{95C23168-7FBA-42C6-A05E-EF77F1D1BE48}"/>
    <dgm:cxn modelId="{A65AB57C-BC36-429C-8FDE-1E9A6287F418}" srcId="{F8128D83-5C19-4111-BA78-0AC39FAAADC5}" destId="{248F10BD-2497-4C58-8DF1-D26AF08DB8F7}" srcOrd="1" destOrd="0" parTransId="{800DC16F-5B6F-44F2-8DCA-D40EE239DD1B}" sibTransId="{C8EBC33D-4CEF-4091-8690-47E7F5CD2A3E}"/>
    <dgm:cxn modelId="{9845B1EE-8598-40A7-82F7-3CC4CE7CDEEA}" type="presParOf" srcId="{D03EE2B1-5B3B-4E11-9086-F4127B070DE8}" destId="{16124443-D6EF-4E8E-BF06-94A4E9E4C8F7}" srcOrd="0" destOrd="0" presId="urn:microsoft.com/office/officeart/2005/8/layout/cycle2"/>
    <dgm:cxn modelId="{350CB709-410A-4090-93FB-4EA53E5D5B23}" type="presParOf" srcId="{D03EE2B1-5B3B-4E11-9086-F4127B070DE8}" destId="{D54E2B97-ABE2-4D6A-ADC4-6D5718D27A48}" srcOrd="1" destOrd="0" presId="urn:microsoft.com/office/officeart/2005/8/layout/cycle2"/>
    <dgm:cxn modelId="{2F91366B-E573-4E5E-9916-1FCE1B6BB0AD}" type="presParOf" srcId="{D54E2B97-ABE2-4D6A-ADC4-6D5718D27A48}" destId="{D7315CAE-9B6A-49BC-836F-6CAB9CD06FE0}" srcOrd="0" destOrd="0" presId="urn:microsoft.com/office/officeart/2005/8/layout/cycle2"/>
    <dgm:cxn modelId="{8D4716CA-933C-4706-9662-5C6BDE417C5F}" type="presParOf" srcId="{D03EE2B1-5B3B-4E11-9086-F4127B070DE8}" destId="{50995332-FBDA-4D77-A210-8E81BC30EC69}" srcOrd="2" destOrd="0" presId="urn:microsoft.com/office/officeart/2005/8/layout/cycle2"/>
    <dgm:cxn modelId="{6B50B2CC-5C0B-4F54-8BC3-107218217DED}" type="presParOf" srcId="{D03EE2B1-5B3B-4E11-9086-F4127B070DE8}" destId="{48AA5AA5-C1A6-4C9C-8BDE-039DA6B7C69A}" srcOrd="3" destOrd="0" presId="urn:microsoft.com/office/officeart/2005/8/layout/cycle2"/>
    <dgm:cxn modelId="{F734878C-21F0-4A72-8C51-BFC4BDE64EB2}" type="presParOf" srcId="{48AA5AA5-C1A6-4C9C-8BDE-039DA6B7C69A}" destId="{3AEB4E1C-209C-4933-A2C5-77578722D1C9}" srcOrd="0" destOrd="0" presId="urn:microsoft.com/office/officeart/2005/8/layout/cycle2"/>
    <dgm:cxn modelId="{5D6332EE-1F5F-4539-BDDC-860A6882B22D}" type="presParOf" srcId="{D03EE2B1-5B3B-4E11-9086-F4127B070DE8}" destId="{CD591783-E941-491B-99DC-6E8BD2562C31}" srcOrd="4" destOrd="0" presId="urn:microsoft.com/office/officeart/2005/8/layout/cycle2"/>
    <dgm:cxn modelId="{CE30DED6-D161-4D51-BBD2-F2819E62FA56}" type="presParOf" srcId="{D03EE2B1-5B3B-4E11-9086-F4127B070DE8}" destId="{174D0774-3F78-492D-9B55-AC897C9DD350}" srcOrd="5" destOrd="0" presId="urn:microsoft.com/office/officeart/2005/8/layout/cycle2"/>
    <dgm:cxn modelId="{E9B65F10-4742-4550-9629-51AD9CD43D6D}" type="presParOf" srcId="{174D0774-3F78-492D-9B55-AC897C9DD350}" destId="{E9410BA5-9729-4CE5-858B-D3FB5A5F203A}" srcOrd="0" destOrd="0" presId="urn:microsoft.com/office/officeart/2005/8/layout/cycle2"/>
    <dgm:cxn modelId="{BBA91C2D-478D-47CF-AC74-6B9BC48DC2EC}" type="presParOf" srcId="{D03EE2B1-5B3B-4E11-9086-F4127B070DE8}" destId="{8437AF6A-DBCF-4F56-8F01-107BA52BB08A}" srcOrd="6" destOrd="0" presId="urn:microsoft.com/office/officeart/2005/8/layout/cycle2"/>
    <dgm:cxn modelId="{E85CF1B5-531A-4469-917F-E0B6DB3A82B1}" type="presParOf" srcId="{D03EE2B1-5B3B-4E11-9086-F4127B070DE8}" destId="{9C622E7E-634A-4207-B9BF-712C02E0CC1D}" srcOrd="7" destOrd="0" presId="urn:microsoft.com/office/officeart/2005/8/layout/cycle2"/>
    <dgm:cxn modelId="{922D0868-BE8A-4C94-AF17-ED82B825326E}" type="presParOf" srcId="{9C622E7E-634A-4207-B9BF-712C02E0CC1D}" destId="{7C679902-531B-4F20-9378-E28B89248040}" srcOrd="0" destOrd="0" presId="urn:microsoft.com/office/officeart/2005/8/layout/cycle2"/>
    <dgm:cxn modelId="{FEA42FF8-D193-415D-BBC1-BD99BA1C086E}" type="presParOf" srcId="{D03EE2B1-5B3B-4E11-9086-F4127B070DE8}" destId="{388AD070-CF64-4214-8406-0BDB93540342}" srcOrd="8" destOrd="0" presId="urn:microsoft.com/office/officeart/2005/8/layout/cycle2"/>
    <dgm:cxn modelId="{ABA61462-B4E0-43AB-9F96-3FD445CE7EE8}" type="presParOf" srcId="{D03EE2B1-5B3B-4E11-9086-F4127B070DE8}" destId="{A87562B3-9523-4BBC-8157-F69A2C9D1EA5}" srcOrd="9" destOrd="0" presId="urn:microsoft.com/office/officeart/2005/8/layout/cycle2"/>
    <dgm:cxn modelId="{B3876F00-F22C-4550-A6B4-EE58B6FD0E88}" type="presParOf" srcId="{A87562B3-9523-4BBC-8157-F69A2C9D1EA5}" destId="{5835BFCB-2950-4988-825E-BD52421199DD}"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24443-D6EF-4E8E-BF06-94A4E9E4C8F7}">
      <dsp:nvSpPr>
        <dsp:cNvPr id="0" name=""/>
        <dsp:cNvSpPr/>
      </dsp:nvSpPr>
      <dsp:spPr>
        <a:xfrm>
          <a:off x="3016078" y="-80810"/>
          <a:ext cx="1813486" cy="181348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smtClean="0"/>
            <a:t>Problem Identification</a:t>
          </a:r>
          <a:endParaRPr lang="en-ZA" sz="1800" kern="1200" dirty="0"/>
        </a:p>
      </dsp:txBody>
      <dsp:txXfrm>
        <a:off x="3281657" y="184769"/>
        <a:ext cx="1282328" cy="1282328"/>
      </dsp:txXfrm>
    </dsp:sp>
    <dsp:sp modelId="{D54E2B97-ABE2-4D6A-ADC4-6D5718D27A48}">
      <dsp:nvSpPr>
        <dsp:cNvPr id="0" name=""/>
        <dsp:cNvSpPr/>
      </dsp:nvSpPr>
      <dsp:spPr>
        <a:xfrm rot="2068854">
          <a:off x="4772236" y="1268783"/>
          <a:ext cx="400954" cy="55641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a:off x="4782802" y="1346016"/>
        <a:ext cx="280668" cy="333846"/>
      </dsp:txXfrm>
    </dsp:sp>
    <dsp:sp modelId="{50995332-FBDA-4D77-A210-8E81BC30EC69}">
      <dsp:nvSpPr>
        <dsp:cNvPr id="0" name=""/>
        <dsp:cNvSpPr/>
      </dsp:nvSpPr>
      <dsp:spPr>
        <a:xfrm>
          <a:off x="5134571" y="1374149"/>
          <a:ext cx="1813486" cy="181348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Policy Formulation</a:t>
          </a:r>
          <a:endParaRPr lang="en-ZA" sz="2000" kern="1200" dirty="0"/>
        </a:p>
      </dsp:txBody>
      <dsp:txXfrm>
        <a:off x="5400150" y="1639728"/>
        <a:ext cx="1282328" cy="1282328"/>
      </dsp:txXfrm>
    </dsp:sp>
    <dsp:sp modelId="{48AA5AA5-C1A6-4C9C-8BDE-039DA6B7C69A}">
      <dsp:nvSpPr>
        <dsp:cNvPr id="0" name=""/>
        <dsp:cNvSpPr/>
      </dsp:nvSpPr>
      <dsp:spPr>
        <a:xfrm rot="6480000">
          <a:off x="5486536" y="3170333"/>
          <a:ext cx="350775" cy="55641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10800000">
        <a:off x="5555411" y="3231574"/>
        <a:ext cx="245543" cy="333846"/>
      </dsp:txXfrm>
    </dsp:sp>
    <dsp:sp modelId="{CD591783-E941-491B-99DC-6E8BD2562C31}">
      <dsp:nvSpPr>
        <dsp:cNvPr id="0" name=""/>
        <dsp:cNvSpPr/>
      </dsp:nvSpPr>
      <dsp:spPr>
        <a:xfrm>
          <a:off x="4369653" y="3728325"/>
          <a:ext cx="1813486" cy="181348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Policy Adoption</a:t>
          </a:r>
          <a:endParaRPr lang="en-ZA" sz="2000" kern="1200" dirty="0"/>
        </a:p>
      </dsp:txBody>
      <dsp:txXfrm>
        <a:off x="4635232" y="3993904"/>
        <a:ext cx="1282328" cy="1282328"/>
      </dsp:txXfrm>
    </dsp:sp>
    <dsp:sp modelId="{174D0774-3F78-492D-9B55-AC897C9DD350}">
      <dsp:nvSpPr>
        <dsp:cNvPr id="0" name=""/>
        <dsp:cNvSpPr/>
      </dsp:nvSpPr>
      <dsp:spPr>
        <a:xfrm rot="10800000">
          <a:off x="3873274" y="4356862"/>
          <a:ext cx="350775" cy="556410"/>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10800000">
        <a:off x="3978506" y="4468144"/>
        <a:ext cx="245543" cy="333846"/>
      </dsp:txXfrm>
    </dsp:sp>
    <dsp:sp modelId="{8437AF6A-DBCF-4F56-8F01-107BA52BB08A}">
      <dsp:nvSpPr>
        <dsp:cNvPr id="0" name=""/>
        <dsp:cNvSpPr/>
      </dsp:nvSpPr>
      <dsp:spPr>
        <a:xfrm>
          <a:off x="1894327" y="3728325"/>
          <a:ext cx="1813486" cy="181348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Policy Implementation</a:t>
          </a:r>
          <a:endParaRPr lang="en-ZA" sz="2000" kern="1200" dirty="0"/>
        </a:p>
      </dsp:txBody>
      <dsp:txXfrm>
        <a:off x="2159906" y="3993904"/>
        <a:ext cx="1282328" cy="1282328"/>
      </dsp:txXfrm>
    </dsp:sp>
    <dsp:sp modelId="{9C622E7E-634A-4207-B9BF-712C02E0CC1D}">
      <dsp:nvSpPr>
        <dsp:cNvPr id="0" name=""/>
        <dsp:cNvSpPr/>
      </dsp:nvSpPr>
      <dsp:spPr>
        <a:xfrm rot="15120000">
          <a:off x="2246292" y="3189217"/>
          <a:ext cx="350775" cy="55641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rot="10800000">
        <a:off x="2315167" y="3350540"/>
        <a:ext cx="245543" cy="333846"/>
      </dsp:txXfrm>
    </dsp:sp>
    <dsp:sp modelId="{388AD070-CF64-4214-8406-0BDB93540342}">
      <dsp:nvSpPr>
        <dsp:cNvPr id="0" name=""/>
        <dsp:cNvSpPr/>
      </dsp:nvSpPr>
      <dsp:spPr>
        <a:xfrm>
          <a:off x="1129409" y="1374149"/>
          <a:ext cx="1813486" cy="1813486"/>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Policy Evaluation</a:t>
          </a:r>
          <a:endParaRPr lang="en-ZA" sz="2000" kern="1200" dirty="0"/>
        </a:p>
      </dsp:txBody>
      <dsp:txXfrm>
        <a:off x="1394988" y="1639728"/>
        <a:ext cx="1282328" cy="1282328"/>
      </dsp:txXfrm>
    </dsp:sp>
    <dsp:sp modelId="{A87562B3-9523-4BBC-8157-F69A2C9D1EA5}">
      <dsp:nvSpPr>
        <dsp:cNvPr id="0" name=""/>
        <dsp:cNvSpPr/>
      </dsp:nvSpPr>
      <dsp:spPr>
        <a:xfrm rot="19341679">
          <a:off x="2821932" y="1280420"/>
          <a:ext cx="301590" cy="55641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a:p>
      </dsp:txBody>
      <dsp:txXfrm>
        <a:off x="2831347" y="1419328"/>
        <a:ext cx="211113" cy="3338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F0538-F98A-4F00-A5F1-D60C4AAEB8CA}" type="datetimeFigureOut">
              <a:rPr lang="en-ZA" smtClean="0"/>
              <a:t>2015/07/27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8CDB-3360-4D08-8AE7-AAE8073B7D7F}" type="slidenum">
              <a:rPr lang="en-ZA" smtClean="0"/>
              <a:t>‹#›</a:t>
            </a:fld>
            <a:endParaRPr lang="en-ZA"/>
          </a:p>
        </p:txBody>
      </p:sp>
    </p:spTree>
    <p:extLst>
      <p:ext uri="{BB962C8B-B14F-4D97-AF65-F5344CB8AC3E}">
        <p14:creationId xmlns:p14="http://schemas.microsoft.com/office/powerpoint/2010/main" val="210813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ifl.net/country/malawi"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ndr.mw:8080/xmlu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udapestopenaccessinitiative.org/read"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openaccess.mpg.de/Berlin-Declaration" TargetMode="External"/><Relationship Id="rId4" Type="http://schemas.openxmlformats.org/officeDocument/2006/relationships/hyperlink" Target="http://www.earlham.edu/~peters/fos/bethesda.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udapestopenaccessinitiative.org/read"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openaccess.mpg.de/Berlin-Declaration" TargetMode="External"/><Relationship Id="rId4" Type="http://schemas.openxmlformats.org/officeDocument/2006/relationships/hyperlink" Target="http://www.earlham.edu/~peters/fos/bethesda.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dapestopenaccessinitiative.org/read"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openaccess.mpg.de/Berlin-Declaration" TargetMode="External"/><Relationship Id="rId4" Type="http://schemas.openxmlformats.org/officeDocument/2006/relationships/hyperlink" Target="http://www.earlham.edu/~peters/fos/bethesda.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FCB4F2-A112-46E9-A4E5-0164D5EF6FB5}" type="slidenum">
              <a:rPr lang="en-US" altLang="en-US"/>
              <a:pPr/>
              <a:t>1</a:t>
            </a:fld>
            <a:endParaRPr lang="en-US" altLang="en-US"/>
          </a:p>
        </p:txBody>
      </p:sp>
    </p:spTree>
    <p:extLst>
      <p:ext uri="{BB962C8B-B14F-4D97-AF65-F5344CB8AC3E}">
        <p14:creationId xmlns:p14="http://schemas.microsoft.com/office/powerpoint/2010/main" val="66247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11</a:t>
            </a:fld>
            <a:endParaRPr lang="en-ZA"/>
          </a:p>
        </p:txBody>
      </p:sp>
    </p:spTree>
    <p:extLst>
      <p:ext uri="{BB962C8B-B14F-4D97-AF65-F5344CB8AC3E}">
        <p14:creationId xmlns:p14="http://schemas.microsoft.com/office/powerpoint/2010/main" val="262275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12</a:t>
            </a:fld>
            <a:endParaRPr lang="en-ZA"/>
          </a:p>
        </p:txBody>
      </p:sp>
    </p:spTree>
    <p:extLst>
      <p:ext uri="{BB962C8B-B14F-4D97-AF65-F5344CB8AC3E}">
        <p14:creationId xmlns:p14="http://schemas.microsoft.com/office/powerpoint/2010/main" val="174319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13</a:t>
            </a:fld>
            <a:endParaRPr lang="en-ZA"/>
          </a:p>
        </p:txBody>
      </p:sp>
    </p:spTree>
    <p:extLst>
      <p:ext uri="{BB962C8B-B14F-4D97-AF65-F5344CB8AC3E}">
        <p14:creationId xmlns:p14="http://schemas.microsoft.com/office/powerpoint/2010/main" val="2572173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15</a:t>
            </a:fld>
            <a:endParaRPr lang="en-ZA"/>
          </a:p>
        </p:txBody>
      </p:sp>
    </p:spTree>
    <p:extLst>
      <p:ext uri="{BB962C8B-B14F-4D97-AF65-F5344CB8AC3E}">
        <p14:creationId xmlns:p14="http://schemas.microsoft.com/office/powerpoint/2010/main" val="182308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16</a:t>
            </a:fld>
            <a:endParaRPr lang="en-ZA"/>
          </a:p>
        </p:txBody>
      </p:sp>
    </p:spTree>
    <p:extLst>
      <p:ext uri="{BB962C8B-B14F-4D97-AF65-F5344CB8AC3E}">
        <p14:creationId xmlns:p14="http://schemas.microsoft.com/office/powerpoint/2010/main" val="364283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ZA" sz="1200" b="0" i="0" kern="1200" dirty="0" smtClean="0">
                <a:solidFill>
                  <a:schemeClr val="tx1"/>
                </a:solidFill>
                <a:effectLst/>
                <a:latin typeface="+mn-lt"/>
                <a:ea typeface="+mn-ea"/>
                <a:cs typeface="+mn-cs"/>
              </a:rPr>
              <a:t>Botswana, Zambia</a:t>
            </a:r>
          </a:p>
          <a:p>
            <a:pPr rtl="0"/>
            <a:endParaRPr lang="en-ZA" sz="1200" b="0" i="0" kern="1200" dirty="0" smtClean="0">
              <a:solidFill>
                <a:schemeClr val="tx1"/>
              </a:solidFill>
              <a:effectLst/>
              <a:latin typeface="+mn-lt"/>
              <a:ea typeface="+mn-ea"/>
              <a:cs typeface="+mn-cs"/>
            </a:endParaRPr>
          </a:p>
          <a:p>
            <a:pPr rtl="0"/>
            <a:r>
              <a:rPr lang="en-ZA" sz="1200" b="0" i="0" kern="1200" dirty="0" smtClean="0">
                <a:solidFill>
                  <a:schemeClr val="tx1"/>
                </a:solidFill>
                <a:effectLst/>
                <a:latin typeface="+mn-lt"/>
                <a:ea typeface="+mn-ea"/>
                <a:cs typeface="+mn-cs"/>
              </a:rPr>
              <a:t>EIFL (Electronic Information for Libraries) is delighted to announce a new five-month project, ‘Developing an open access policy for Malawi’ with </a:t>
            </a:r>
            <a:r>
              <a:rPr lang="en-ZA" sz="1200" b="0" i="0" u="none" strike="noStrike" kern="1200" dirty="0" smtClean="0">
                <a:solidFill>
                  <a:schemeClr val="tx1"/>
                </a:solidFill>
                <a:effectLst/>
                <a:latin typeface="+mn-lt"/>
                <a:ea typeface="+mn-ea"/>
                <a:cs typeface="+mn-cs"/>
                <a:hlinkClick r:id="rId3"/>
              </a:rPr>
              <a:t>Malawi Library Information Consortium (MALICO)</a:t>
            </a:r>
            <a:r>
              <a:rPr lang="en-ZA" sz="1200" b="0" i="0" kern="1200" dirty="0" smtClean="0">
                <a:solidFill>
                  <a:schemeClr val="tx1"/>
                </a:solidFill>
                <a:effectLst/>
                <a:latin typeface="+mn-lt"/>
                <a:ea typeface="+mn-ea"/>
                <a:cs typeface="+mn-cs"/>
              </a:rPr>
              <a:t>.</a:t>
            </a:r>
          </a:p>
          <a:p>
            <a:pPr rtl="0"/>
            <a:r>
              <a:rPr lang="en-ZA" sz="1200" b="0" i="0" kern="1200" dirty="0" smtClean="0">
                <a:solidFill>
                  <a:schemeClr val="tx1"/>
                </a:solidFill>
                <a:effectLst/>
                <a:latin typeface="+mn-lt"/>
                <a:ea typeface="+mn-ea"/>
                <a:cs typeface="+mn-cs"/>
              </a:rPr>
              <a:t>The new policy will advance research and knowledge sharing in Malawi by removing the challenges that researchers encounter in accessing each other’s work.</a:t>
            </a:r>
          </a:p>
          <a:p>
            <a:pPr rtl="0"/>
            <a:r>
              <a:rPr lang="en-ZA" sz="1200" b="0" i="0" kern="1200" dirty="0" smtClean="0">
                <a:solidFill>
                  <a:schemeClr val="tx1"/>
                </a:solidFill>
                <a:effectLst/>
                <a:latin typeface="+mn-lt"/>
                <a:ea typeface="+mn-ea"/>
                <a:cs typeface="+mn-cs"/>
              </a:rPr>
              <a:t>National governments and international organisations have been involved in development of policy and legislation aimed at improving access to and use of research and knowledge produced by governments and publicly-funded research organisations.</a:t>
            </a:r>
          </a:p>
          <a:p>
            <a:pPr rtl="0"/>
            <a:r>
              <a:rPr lang="en-ZA" sz="1200" b="0" i="0" kern="1200" dirty="0" smtClean="0">
                <a:solidFill>
                  <a:schemeClr val="tx1"/>
                </a:solidFill>
                <a:effectLst/>
                <a:latin typeface="+mn-lt"/>
                <a:ea typeface="+mn-ea"/>
                <a:cs typeface="+mn-cs"/>
              </a:rPr>
              <a:t>However, Malawi does not yet have policy or legislation of this kind.</a:t>
            </a:r>
          </a:p>
          <a:p>
            <a:pPr rtl="0"/>
            <a:r>
              <a:rPr lang="en-ZA" sz="1200" b="0" i="0" kern="1200" dirty="0" smtClean="0">
                <a:solidFill>
                  <a:schemeClr val="tx1"/>
                </a:solidFill>
                <a:effectLst/>
                <a:latin typeface="+mn-lt"/>
                <a:ea typeface="+mn-ea"/>
                <a:cs typeface="+mn-cs"/>
              </a:rPr>
              <a:t>The new EIFL project aims to develop an open access policy for Malawi that will enhance access to research funded by government and donor agencies, and improve dissemination of research results.</a:t>
            </a:r>
          </a:p>
          <a:p>
            <a:pPr rtl="0"/>
            <a:r>
              <a:rPr lang="en-ZA" sz="1200" b="0" i="0" kern="1200" dirty="0" smtClean="0">
                <a:solidFill>
                  <a:schemeClr val="tx1"/>
                </a:solidFill>
                <a:effectLst/>
                <a:latin typeface="+mn-lt"/>
                <a:ea typeface="+mn-ea"/>
                <a:cs typeface="+mn-cs"/>
              </a:rPr>
              <a:t>It will help to populate an open access </a:t>
            </a:r>
            <a:r>
              <a:rPr lang="en-ZA" sz="1200" b="0" i="0" u="none" strike="noStrike" kern="1200" dirty="0" smtClean="0">
                <a:solidFill>
                  <a:schemeClr val="tx1"/>
                </a:solidFill>
                <a:effectLst/>
                <a:latin typeface="+mn-lt"/>
                <a:ea typeface="+mn-ea"/>
                <a:cs typeface="+mn-cs"/>
                <a:hlinkClick r:id="rId4"/>
              </a:rPr>
              <a:t>Malawi National Digital Repository</a:t>
            </a:r>
            <a:r>
              <a:rPr lang="en-ZA" sz="1200" b="0" i="0" kern="1200" dirty="0" smtClean="0">
                <a:solidFill>
                  <a:schemeClr val="tx1"/>
                </a:solidFill>
                <a:effectLst/>
                <a:latin typeface="+mn-lt"/>
                <a:ea typeface="+mn-ea"/>
                <a:cs typeface="+mn-cs"/>
              </a:rPr>
              <a:t> developed by MALICO and hosted at the Malawi National Library Services.</a:t>
            </a:r>
          </a:p>
          <a:p>
            <a:pPr rtl="0"/>
            <a:r>
              <a:rPr lang="en-ZA" sz="1200" b="0" i="0" kern="1200" dirty="0" smtClean="0">
                <a:solidFill>
                  <a:schemeClr val="tx1"/>
                </a:solidFill>
                <a:effectLst/>
                <a:latin typeface="+mn-lt"/>
                <a:ea typeface="+mn-ea"/>
                <a:cs typeface="+mn-cs"/>
              </a:rPr>
              <a:t>The new policy will especially improve scholarly communication and the visibility of research by Malawian researchers and institutions, and will promote development of the Malawian publishing industry.</a:t>
            </a:r>
          </a:p>
          <a:p>
            <a:pPr rtl="0"/>
            <a:r>
              <a:rPr lang="en-ZA" sz="1200" b="0" i="0" kern="1200" dirty="0" smtClean="0">
                <a:solidFill>
                  <a:schemeClr val="tx1"/>
                </a:solidFill>
                <a:effectLst/>
                <a:latin typeface="+mn-lt"/>
                <a:ea typeface="+mn-ea"/>
                <a:cs typeface="+mn-cs"/>
              </a:rPr>
              <a:t>MALICO will work with the National Commission for Science and Technology (NCST) - the principal body responsible for promoting and coordinating research, science and technology in Malawi.</a:t>
            </a:r>
          </a:p>
          <a:p>
            <a:pPr rtl="0"/>
            <a:r>
              <a:rPr lang="en-ZA" sz="1200" b="0" i="0" kern="1200" dirty="0" smtClean="0">
                <a:solidFill>
                  <a:schemeClr val="tx1"/>
                </a:solidFill>
                <a:effectLst/>
                <a:latin typeface="+mn-lt"/>
                <a:ea typeface="+mn-ea"/>
                <a:cs typeface="+mn-cs"/>
              </a:rPr>
              <a:t>The project will set up a task force to lead a policy development process that will include consultations, drafting, review, submission of the policy to government for approval, and finally, launching and raising awareness about the new policy. Librarians, policy makers, researchers, teachers, students, publishers and other stakeholders will be involved.</a:t>
            </a:r>
          </a:p>
          <a:p>
            <a:pPr rtl="0"/>
            <a:r>
              <a:rPr lang="en-ZA" sz="1200" b="0" i="0" kern="1200" dirty="0" smtClean="0">
                <a:solidFill>
                  <a:schemeClr val="tx1"/>
                </a:solidFill>
                <a:effectLst/>
                <a:latin typeface="+mn-lt"/>
                <a:ea typeface="+mn-ea"/>
                <a:cs typeface="+mn-cs"/>
              </a:rPr>
              <a:t>The goals of the new policy will be to:</a:t>
            </a:r>
          </a:p>
          <a:p>
            <a:pPr rtl="0"/>
            <a:r>
              <a:rPr lang="en-ZA" sz="1200" b="0" i="0" kern="1200" dirty="0" smtClean="0">
                <a:solidFill>
                  <a:schemeClr val="tx1"/>
                </a:solidFill>
                <a:effectLst/>
                <a:latin typeface="+mn-lt"/>
                <a:ea typeface="+mn-ea"/>
                <a:cs typeface="+mn-cs"/>
              </a:rPr>
              <a:t>Improve scholarly communication and advance knowledge;</a:t>
            </a:r>
          </a:p>
          <a:p>
            <a:pPr rtl="0"/>
            <a:r>
              <a:rPr lang="en-ZA" sz="1200" b="0" i="0" kern="1200" dirty="0" smtClean="0">
                <a:solidFill>
                  <a:schemeClr val="tx1"/>
                </a:solidFill>
                <a:effectLst/>
                <a:latin typeface="+mn-lt"/>
                <a:ea typeface="+mn-ea"/>
                <a:cs typeface="+mn-cs"/>
              </a:rPr>
              <a:t>Enhance collaboration and partnerships among researchers, policy makers, and beneficiaries;</a:t>
            </a:r>
          </a:p>
          <a:p>
            <a:pPr rtl="0"/>
            <a:r>
              <a:rPr lang="en-ZA" sz="1200" b="0" i="0" kern="1200" dirty="0" smtClean="0">
                <a:solidFill>
                  <a:schemeClr val="tx1"/>
                </a:solidFill>
                <a:effectLst/>
                <a:latin typeface="+mn-lt"/>
                <a:ea typeface="+mn-ea"/>
                <a:cs typeface="+mn-cs"/>
              </a:rPr>
              <a:t>Minimize research duplication of research;</a:t>
            </a:r>
          </a:p>
          <a:p>
            <a:pPr rtl="0"/>
            <a:r>
              <a:rPr lang="en-ZA" sz="1200" b="0" i="0" kern="1200" dirty="0" smtClean="0">
                <a:solidFill>
                  <a:schemeClr val="tx1"/>
                </a:solidFill>
                <a:effectLst/>
                <a:latin typeface="+mn-lt"/>
                <a:ea typeface="+mn-ea"/>
                <a:cs typeface="+mn-cs"/>
              </a:rPr>
              <a:t>Increase access to knowledge, thereby improving decision-making at all levels of society and contributing to development in Malawi.</a:t>
            </a:r>
          </a:p>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17</a:t>
            </a:fld>
            <a:endParaRPr lang="en-ZA"/>
          </a:p>
        </p:txBody>
      </p:sp>
    </p:spTree>
    <p:extLst>
      <p:ext uri="{BB962C8B-B14F-4D97-AF65-F5344CB8AC3E}">
        <p14:creationId xmlns:p14="http://schemas.microsoft.com/office/powerpoint/2010/main" val="2413609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18</a:t>
            </a:fld>
            <a:endParaRPr lang="en-ZA"/>
          </a:p>
        </p:txBody>
      </p:sp>
    </p:spTree>
    <p:extLst>
      <p:ext uri="{BB962C8B-B14F-4D97-AF65-F5344CB8AC3E}">
        <p14:creationId xmlns:p14="http://schemas.microsoft.com/office/powerpoint/2010/main" val="183246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19</a:t>
            </a:fld>
            <a:endParaRPr lang="en-ZA"/>
          </a:p>
        </p:txBody>
      </p:sp>
    </p:spTree>
    <p:extLst>
      <p:ext uri="{BB962C8B-B14F-4D97-AF65-F5344CB8AC3E}">
        <p14:creationId xmlns:p14="http://schemas.microsoft.com/office/powerpoint/2010/main" val="260282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20</a:t>
            </a:fld>
            <a:endParaRPr lang="en-ZA"/>
          </a:p>
        </p:txBody>
      </p:sp>
    </p:spTree>
    <p:extLst>
      <p:ext uri="{BB962C8B-B14F-4D97-AF65-F5344CB8AC3E}">
        <p14:creationId xmlns:p14="http://schemas.microsoft.com/office/powerpoint/2010/main" val="404521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21</a:t>
            </a:fld>
            <a:endParaRPr lang="en-ZA"/>
          </a:p>
        </p:txBody>
      </p:sp>
    </p:spTree>
    <p:extLst>
      <p:ext uri="{BB962C8B-B14F-4D97-AF65-F5344CB8AC3E}">
        <p14:creationId xmlns:p14="http://schemas.microsoft.com/office/powerpoint/2010/main" val="261397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a:t>
            </a:fld>
            <a:endParaRPr lang="en-ZA"/>
          </a:p>
        </p:txBody>
      </p:sp>
    </p:spTree>
    <p:extLst>
      <p:ext uri="{BB962C8B-B14F-4D97-AF65-F5344CB8AC3E}">
        <p14:creationId xmlns:p14="http://schemas.microsoft.com/office/powerpoint/2010/main" val="306498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22</a:t>
            </a:fld>
            <a:endParaRPr lang="en-ZA"/>
          </a:p>
        </p:txBody>
      </p:sp>
    </p:spTree>
    <p:extLst>
      <p:ext uri="{BB962C8B-B14F-4D97-AF65-F5344CB8AC3E}">
        <p14:creationId xmlns:p14="http://schemas.microsoft.com/office/powerpoint/2010/main" val="2218314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23</a:t>
            </a:fld>
            <a:endParaRPr lang="en-ZA"/>
          </a:p>
        </p:txBody>
      </p:sp>
    </p:spTree>
    <p:extLst>
      <p:ext uri="{BB962C8B-B14F-4D97-AF65-F5344CB8AC3E}">
        <p14:creationId xmlns:p14="http://schemas.microsoft.com/office/powerpoint/2010/main" val="3946441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UNESCO, the Network of African Science Academies (NASAC), the Royal Netherlands Academy of Arts and Sciences, the Kenya National Academy of Sciences, the African Academy of Sciences, and the Kenyan Ministry of Education, Sciences and Technology participated in a </a:t>
            </a:r>
            <a:r>
              <a:rPr lang="en-ZA" sz="1200" i="1" kern="1200" dirty="0" smtClean="0">
                <a:solidFill>
                  <a:schemeClr val="tx1"/>
                </a:solidFill>
                <a:effectLst/>
                <a:latin typeface="+mn-lt"/>
                <a:ea typeface="+mn-ea"/>
                <a:cs typeface="+mn-cs"/>
              </a:rPr>
              <a:t>Consultative Forum on Open Access (OA): Towards high level interventions for research and development in Africa</a:t>
            </a:r>
            <a:r>
              <a:rPr lang="en-ZA" sz="1200" kern="1200" dirty="0" smtClean="0">
                <a:solidFill>
                  <a:schemeClr val="tx1"/>
                </a:solidFill>
                <a:effectLst/>
                <a:latin typeface="+mn-lt"/>
                <a:ea typeface="+mn-ea"/>
                <a:cs typeface="+mn-cs"/>
              </a:rPr>
              <a:t>. The two-day consultation, which took place in Nairobi on 29 and 30 January 2015, brought some 45 high-level policy makers and experts representing 20 African countries together.</a:t>
            </a:r>
          </a:p>
          <a:p>
            <a:r>
              <a:rPr lang="en-ZA" sz="1200" kern="1200" dirty="0" smtClean="0">
                <a:solidFill>
                  <a:schemeClr val="tx1"/>
                </a:solidFill>
                <a:effectLst/>
                <a:latin typeface="+mn-lt"/>
                <a:ea typeface="+mn-ea"/>
                <a:cs typeface="+mn-cs"/>
              </a:rPr>
              <a:t> </a:t>
            </a:r>
          </a:p>
          <a:p>
            <a:r>
              <a:rPr lang="en-ZA" sz="1200" b="1" kern="1200" dirty="0" smtClean="0">
                <a:solidFill>
                  <a:schemeClr val="tx1"/>
                </a:solidFill>
                <a:effectLst/>
                <a:latin typeface="+mn-lt"/>
                <a:ea typeface="+mn-ea"/>
                <a:cs typeface="+mn-cs"/>
              </a:rPr>
              <a:t>At this meeting, UNESCO indicated that they are prepared to play a consultative role, and work with African countries interested in working towards a national Open Access policy. It was in this regard that the Academy of Science of South Africa (</a:t>
            </a:r>
            <a:r>
              <a:rPr lang="en-ZA" sz="1200" b="1" kern="1200" dirty="0" err="1" smtClean="0">
                <a:solidFill>
                  <a:schemeClr val="tx1"/>
                </a:solidFill>
                <a:effectLst/>
                <a:latin typeface="+mn-lt"/>
                <a:ea typeface="+mn-ea"/>
                <a:cs typeface="+mn-cs"/>
              </a:rPr>
              <a:t>ASSAf</a:t>
            </a:r>
            <a:r>
              <a:rPr lang="en-ZA" sz="1200" b="1" kern="1200" dirty="0" smtClean="0">
                <a:solidFill>
                  <a:schemeClr val="tx1"/>
                </a:solidFill>
                <a:effectLst/>
                <a:latin typeface="+mn-lt"/>
                <a:ea typeface="+mn-ea"/>
                <a:cs typeface="+mn-cs"/>
              </a:rPr>
              <a:t>) submitted a letter to Dr Bhanu Neupane, Programme Specialist in Paris, France to express it interest to participate (attached).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Dr Neupane also requested </a:t>
            </a:r>
            <a:r>
              <a:rPr lang="en-ZA" sz="1200" kern="1200" dirty="0" err="1" smtClean="0">
                <a:solidFill>
                  <a:schemeClr val="tx1"/>
                </a:solidFill>
                <a:effectLst/>
                <a:latin typeface="+mn-lt"/>
                <a:ea typeface="+mn-ea"/>
                <a:cs typeface="+mn-cs"/>
              </a:rPr>
              <a:t>ASSAf</a:t>
            </a:r>
            <a:r>
              <a:rPr lang="en-ZA" sz="1200" kern="1200" dirty="0" smtClean="0">
                <a:solidFill>
                  <a:schemeClr val="tx1"/>
                </a:solidFill>
                <a:effectLst/>
                <a:latin typeface="+mn-lt"/>
                <a:ea typeface="+mn-ea"/>
                <a:cs typeface="+mn-cs"/>
              </a:rPr>
              <a:t> to sent you a copy of the request in order to keep you </a:t>
            </a:r>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24</a:t>
            </a:fld>
            <a:endParaRPr lang="en-ZA"/>
          </a:p>
        </p:txBody>
      </p:sp>
    </p:spTree>
    <p:extLst>
      <p:ext uri="{BB962C8B-B14F-4D97-AF65-F5344CB8AC3E}">
        <p14:creationId xmlns:p14="http://schemas.microsoft.com/office/powerpoint/2010/main" val="1194722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UNESCO, the Network of African Science Academies (NASAC), the Royal Netherlands Academy of Arts and Sciences, the Kenya National Academy of Sciences, the African Academy of Sciences, and the Kenyan Ministry of Education, Sciences and Technology participated in a </a:t>
            </a:r>
            <a:r>
              <a:rPr lang="en-ZA" sz="1200" i="1" kern="1200" dirty="0" smtClean="0">
                <a:solidFill>
                  <a:schemeClr val="tx1"/>
                </a:solidFill>
                <a:effectLst/>
                <a:latin typeface="+mn-lt"/>
                <a:ea typeface="+mn-ea"/>
                <a:cs typeface="+mn-cs"/>
              </a:rPr>
              <a:t>Consultative Forum on Open Access (OA): Towards high level interventions for research and development in Africa</a:t>
            </a:r>
            <a:r>
              <a:rPr lang="en-ZA" sz="1200" kern="1200" dirty="0" smtClean="0">
                <a:solidFill>
                  <a:schemeClr val="tx1"/>
                </a:solidFill>
                <a:effectLst/>
                <a:latin typeface="+mn-lt"/>
                <a:ea typeface="+mn-ea"/>
                <a:cs typeface="+mn-cs"/>
              </a:rPr>
              <a:t>. The two-day consultation, which took place in Nairobi on 29 and 30 January 2015, brought some 45 high-level policy makers and experts representing 20 African countries together.</a:t>
            </a:r>
          </a:p>
          <a:p>
            <a:r>
              <a:rPr lang="en-ZA" sz="1200" kern="1200" dirty="0" smtClean="0">
                <a:solidFill>
                  <a:schemeClr val="tx1"/>
                </a:solidFill>
                <a:effectLst/>
                <a:latin typeface="+mn-lt"/>
                <a:ea typeface="+mn-ea"/>
                <a:cs typeface="+mn-cs"/>
              </a:rPr>
              <a:t> </a:t>
            </a:r>
          </a:p>
          <a:p>
            <a:r>
              <a:rPr lang="en-ZA" sz="1200" b="1" kern="1200" dirty="0" smtClean="0">
                <a:solidFill>
                  <a:schemeClr val="tx1"/>
                </a:solidFill>
                <a:effectLst/>
                <a:latin typeface="+mn-lt"/>
                <a:ea typeface="+mn-ea"/>
                <a:cs typeface="+mn-cs"/>
              </a:rPr>
              <a:t>At this meeting, UNESCO indicated that they are prepared to play a consultative role, and work with African countries interested in working towards a national Open Access policy. It was in this regard that the Academy of Science of South Africa (</a:t>
            </a:r>
            <a:r>
              <a:rPr lang="en-ZA" sz="1200" b="1" kern="1200" dirty="0" err="1" smtClean="0">
                <a:solidFill>
                  <a:schemeClr val="tx1"/>
                </a:solidFill>
                <a:effectLst/>
                <a:latin typeface="+mn-lt"/>
                <a:ea typeface="+mn-ea"/>
                <a:cs typeface="+mn-cs"/>
              </a:rPr>
              <a:t>ASSAf</a:t>
            </a:r>
            <a:r>
              <a:rPr lang="en-ZA" sz="1200" b="1" kern="1200" dirty="0" smtClean="0">
                <a:solidFill>
                  <a:schemeClr val="tx1"/>
                </a:solidFill>
                <a:effectLst/>
                <a:latin typeface="+mn-lt"/>
                <a:ea typeface="+mn-ea"/>
                <a:cs typeface="+mn-cs"/>
              </a:rPr>
              <a:t>) submitted a letter to Dr Bhanu Neupane, Programme Specialist in Paris, France to express it interest to participate (attached).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Dr Neupane also requested </a:t>
            </a:r>
            <a:r>
              <a:rPr lang="en-ZA" sz="1200" kern="1200" dirty="0" err="1" smtClean="0">
                <a:solidFill>
                  <a:schemeClr val="tx1"/>
                </a:solidFill>
                <a:effectLst/>
                <a:latin typeface="+mn-lt"/>
                <a:ea typeface="+mn-ea"/>
                <a:cs typeface="+mn-cs"/>
              </a:rPr>
              <a:t>ASSAf</a:t>
            </a:r>
            <a:r>
              <a:rPr lang="en-ZA" sz="1200" kern="1200" dirty="0" smtClean="0">
                <a:solidFill>
                  <a:schemeClr val="tx1"/>
                </a:solidFill>
                <a:effectLst/>
                <a:latin typeface="+mn-lt"/>
                <a:ea typeface="+mn-ea"/>
                <a:cs typeface="+mn-cs"/>
              </a:rPr>
              <a:t> to sent you a copy of the request in order to keep you </a:t>
            </a:r>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25</a:t>
            </a:fld>
            <a:endParaRPr lang="en-ZA"/>
          </a:p>
        </p:txBody>
      </p:sp>
    </p:spTree>
    <p:extLst>
      <p:ext uri="{BB962C8B-B14F-4D97-AF65-F5344CB8AC3E}">
        <p14:creationId xmlns:p14="http://schemas.microsoft.com/office/powerpoint/2010/main" val="138802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26</a:t>
            </a:fld>
            <a:endParaRPr lang="en-ZA"/>
          </a:p>
        </p:txBody>
      </p:sp>
    </p:spTree>
    <p:extLst>
      <p:ext uri="{BB962C8B-B14F-4D97-AF65-F5344CB8AC3E}">
        <p14:creationId xmlns:p14="http://schemas.microsoft.com/office/powerpoint/2010/main" val="1135903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28</a:t>
            </a:fld>
            <a:endParaRPr lang="en-ZA"/>
          </a:p>
        </p:txBody>
      </p:sp>
    </p:spTree>
    <p:extLst>
      <p:ext uri="{BB962C8B-B14F-4D97-AF65-F5344CB8AC3E}">
        <p14:creationId xmlns:p14="http://schemas.microsoft.com/office/powerpoint/2010/main" val="427842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 </a:t>
            </a:r>
            <a:r>
              <a:rPr lang="en-ZA" sz="1200" b="0" i="0" kern="1200" dirty="0" smtClean="0">
                <a:solidFill>
                  <a:schemeClr val="tx1"/>
                </a:solidFill>
                <a:effectLst/>
                <a:latin typeface="+mn-lt"/>
                <a:ea typeface="+mn-ea"/>
                <a:cs typeface="+mn-cs"/>
                <a:hlinkClick r:id="rId3"/>
              </a:rPr>
              <a:t>Budapest Open Access Initiative</a:t>
            </a:r>
            <a:r>
              <a:rPr lang="en-ZA" sz="1200" b="0" i="0" kern="1200" dirty="0" smtClean="0">
                <a:solidFill>
                  <a:schemeClr val="tx1"/>
                </a:solidFill>
                <a:effectLst/>
                <a:latin typeface="+mn-lt"/>
                <a:ea typeface="+mn-ea"/>
                <a:cs typeface="+mn-cs"/>
              </a:rPr>
              <a:t> put it: "There are many degrees and kinds of wider and easier access to this literature. By 'open </a:t>
            </a:r>
            <a:r>
              <a:rPr lang="en-ZA" sz="1200" b="0" i="0" kern="1200" dirty="0" err="1" smtClean="0">
                <a:solidFill>
                  <a:schemeClr val="tx1"/>
                </a:solidFill>
                <a:effectLst/>
                <a:latin typeface="+mn-lt"/>
                <a:ea typeface="+mn-ea"/>
                <a:cs typeface="+mn-cs"/>
              </a:rPr>
              <a:t>access'</a:t>
            </a:r>
            <a:r>
              <a:rPr lang="en-ZA" sz="1200" b="0" i="0" kern="1200" dirty="0" smtClean="0">
                <a:solidFill>
                  <a:schemeClr val="tx1"/>
                </a:solidFill>
                <a:effectLst/>
                <a:latin typeface="+mn-lt"/>
                <a:ea typeface="+mn-ea"/>
                <a:cs typeface="+mn-cs"/>
              </a:rPr>
              <a:t> to this literature, we mean its free availability on the public internet, permitting any users to read, download, copy, distribute, print, search, or link to the full texts of these articles, crawl them for indexing, pass them as data to software,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p>
          <a:p>
            <a:r>
              <a:rPr lang="en-ZA" sz="1200" b="0" i="0" kern="1200" dirty="0" smtClean="0">
                <a:solidFill>
                  <a:schemeClr val="tx1"/>
                </a:solidFill>
                <a:effectLst/>
                <a:latin typeface="+mn-lt"/>
                <a:ea typeface="+mn-ea"/>
                <a:cs typeface="+mn-cs"/>
              </a:rPr>
              <a:t>Here's how the </a:t>
            </a:r>
            <a:r>
              <a:rPr lang="en-ZA" sz="1200" b="0" i="0" kern="1200" dirty="0" smtClean="0">
                <a:solidFill>
                  <a:schemeClr val="tx1"/>
                </a:solidFill>
                <a:effectLst/>
                <a:latin typeface="+mn-lt"/>
                <a:ea typeface="+mn-ea"/>
                <a:cs typeface="+mn-cs"/>
                <a:hlinkClick r:id="rId4"/>
              </a:rPr>
              <a:t>Bethesda</a:t>
            </a:r>
            <a:r>
              <a:rPr lang="en-ZA" sz="1200" b="0" i="0" kern="1200" dirty="0" smtClean="0">
                <a:solidFill>
                  <a:schemeClr val="tx1"/>
                </a:solidFill>
                <a:effectLst/>
                <a:latin typeface="+mn-lt"/>
                <a:ea typeface="+mn-ea"/>
                <a:cs typeface="+mn-cs"/>
              </a:rPr>
              <a:t> and </a:t>
            </a:r>
            <a:r>
              <a:rPr lang="en-ZA" sz="1200" b="0" i="0" kern="1200" dirty="0" smtClean="0">
                <a:solidFill>
                  <a:schemeClr val="tx1"/>
                </a:solidFill>
                <a:effectLst/>
                <a:latin typeface="+mn-lt"/>
                <a:ea typeface="+mn-ea"/>
                <a:cs typeface="+mn-cs"/>
                <a:hlinkClick r:id="rId5"/>
              </a:rPr>
              <a:t>Berlin</a:t>
            </a:r>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Establishing open access as a worthwhile procedure ideally requires the active commitment of each and every individual producer of scientific knowledge and holder of cultural heritage. Open access contributions include original scientific research results, raw data and metadata, source materials, digital representations of pictorial and graphical materials and scholarly multimedia material.</a:t>
            </a:r>
          </a:p>
          <a:p>
            <a:r>
              <a:rPr lang="en-ZA" sz="1200" b="0" i="0" kern="1200" dirty="0" smtClean="0">
                <a:solidFill>
                  <a:schemeClr val="tx1"/>
                </a:solidFill>
                <a:effectLst/>
                <a:latin typeface="+mn-lt"/>
                <a:ea typeface="+mn-ea"/>
                <a:cs typeface="+mn-cs"/>
              </a:rPr>
              <a:t>Open access contributions must satisfy two </a:t>
            </a:r>
            <a:r>
              <a:rPr lang="en-ZA" sz="1200" b="0" i="0" kern="1200" dirty="0" err="1" smtClean="0">
                <a:solidFill>
                  <a:schemeClr val="tx1"/>
                </a:solidFill>
                <a:effectLst/>
                <a:latin typeface="+mn-lt"/>
                <a:ea typeface="+mn-ea"/>
                <a:cs typeface="+mn-cs"/>
              </a:rPr>
              <a:t>conditions:The</a:t>
            </a:r>
            <a:r>
              <a:rPr lang="en-ZA" sz="1200" b="0" i="0" kern="1200" dirty="0" smtClean="0">
                <a:solidFill>
                  <a:schemeClr val="tx1"/>
                </a:solidFill>
                <a:effectLst/>
                <a:latin typeface="+mn-lt"/>
                <a:ea typeface="+mn-ea"/>
                <a:cs typeface="+mn-cs"/>
              </a:rPr>
              <a:t> author(s) and right holder(s) of such contributions grant(s) to all users a free, irrevocable, worldwide, right of access to, and a license to copy, use, distribute, transmit and display the work publicly and to make and distribute derivative works, in any digital medium for any responsible purpose, subject to proper attribution of authorship (community standards, will continue to provide the mechanism for enforcement of proper attribution and responsible use of the published work, as they do now), as well as the right to make small numbers of printed copies for their personal use.</a:t>
            </a:r>
            <a:br>
              <a:rPr lang="en-ZA" sz="1200" b="0" i="0" kern="1200" dirty="0" smtClean="0">
                <a:solidFill>
                  <a:schemeClr val="tx1"/>
                </a:solidFill>
                <a:effectLst/>
                <a:latin typeface="+mn-lt"/>
                <a:ea typeface="+mn-ea"/>
                <a:cs typeface="+mn-cs"/>
              </a:rPr>
            </a:br>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A complete version of the work and all supplemental materials, including a copy of the permission as stated above, in an appropriate standard electronic format is deposited (and thus published) in at least one online repository using suitable technical standards (such as the Open Archive definitions) that is supported and maintained by an academic institution, scholarly society, government agency, or other well-established organization that seeks to enable open access, unrestricted distribution, inter operability, and long-term archiving.</a:t>
            </a:r>
          </a:p>
          <a:p>
            <a:endParaRPr lang="en-ZA" dirty="0" smtClean="0"/>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Establishing open access as a worthwhile procedure ideally requires the active commitment of each and every individual producer of scientific knowledge and holder of cultural heritage. Open access contributions include original scientific research results, raw data and metadata, source materials, digital representations of pictorial and graphical materials and scholarly multimedia material.</a:t>
            </a:r>
          </a:p>
          <a:p>
            <a:r>
              <a:rPr lang="en-ZA" sz="1200" b="0" i="0" kern="1200" dirty="0" smtClean="0">
                <a:solidFill>
                  <a:schemeClr val="tx1"/>
                </a:solidFill>
                <a:effectLst/>
                <a:latin typeface="+mn-lt"/>
                <a:ea typeface="+mn-ea"/>
                <a:cs typeface="+mn-cs"/>
              </a:rPr>
              <a:t>Open access contributions must satisfy two </a:t>
            </a:r>
            <a:r>
              <a:rPr lang="en-ZA" sz="1200" b="0" i="0" kern="1200" dirty="0" err="1" smtClean="0">
                <a:solidFill>
                  <a:schemeClr val="tx1"/>
                </a:solidFill>
                <a:effectLst/>
                <a:latin typeface="+mn-lt"/>
                <a:ea typeface="+mn-ea"/>
                <a:cs typeface="+mn-cs"/>
              </a:rPr>
              <a:t>conditions:The</a:t>
            </a:r>
            <a:r>
              <a:rPr lang="en-ZA" sz="1200" b="0" i="0" kern="1200" dirty="0" smtClean="0">
                <a:solidFill>
                  <a:schemeClr val="tx1"/>
                </a:solidFill>
                <a:effectLst/>
                <a:latin typeface="+mn-lt"/>
                <a:ea typeface="+mn-ea"/>
                <a:cs typeface="+mn-cs"/>
              </a:rPr>
              <a:t> author(s) and right holder(s) of such contributions grant(s) to all users a free, irrevocable, worldwide, right of access to, and a license to copy, use, distribute, transmit and display the work publicly and to make and distribute derivative works, in any digital medium for any responsible purpose, subject to proper attribution of authorship (community standards, will continue to provide the mechanism for enforcement of proper attribution and responsible use of the published work, as they do now), as well as the right to make small numbers of printed copies for their personal use.</a:t>
            </a:r>
            <a:br>
              <a:rPr lang="en-ZA" sz="1200" b="0" i="0" kern="1200" dirty="0" smtClean="0">
                <a:solidFill>
                  <a:schemeClr val="tx1"/>
                </a:solidFill>
                <a:effectLst/>
                <a:latin typeface="+mn-lt"/>
                <a:ea typeface="+mn-ea"/>
                <a:cs typeface="+mn-cs"/>
              </a:rPr>
            </a:br>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A complete version of the work and all supplemental materials, including a copy of the permission as stated above, in an appropriate standard electronic format is deposited (and thus published) in at least one online repository using suitable technical standards (such as the Open Archive definitions) that is supported and maintained by an academic institution, scholarly society, government agency, or other well-established organization that seeks to enable open access, unrestricted distribution, inter operability, and long-term archiving.</a:t>
            </a:r>
          </a:p>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3</a:t>
            </a:fld>
            <a:endParaRPr lang="en-ZA"/>
          </a:p>
        </p:txBody>
      </p:sp>
    </p:spTree>
    <p:extLst>
      <p:ext uri="{BB962C8B-B14F-4D97-AF65-F5344CB8AC3E}">
        <p14:creationId xmlns:p14="http://schemas.microsoft.com/office/powerpoint/2010/main" val="249142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 </a:t>
            </a:r>
            <a:r>
              <a:rPr lang="en-ZA" sz="1200" b="0" i="0" kern="1200" dirty="0" smtClean="0">
                <a:solidFill>
                  <a:schemeClr val="tx1"/>
                </a:solidFill>
                <a:effectLst/>
                <a:latin typeface="+mn-lt"/>
                <a:ea typeface="+mn-ea"/>
                <a:cs typeface="+mn-cs"/>
                <a:hlinkClick r:id="rId3"/>
              </a:rPr>
              <a:t>Budapest Open Access Initiative</a:t>
            </a:r>
            <a:r>
              <a:rPr lang="en-ZA" sz="1200" b="0" i="0" kern="1200" dirty="0" smtClean="0">
                <a:solidFill>
                  <a:schemeClr val="tx1"/>
                </a:solidFill>
                <a:effectLst/>
                <a:latin typeface="+mn-lt"/>
                <a:ea typeface="+mn-ea"/>
                <a:cs typeface="+mn-cs"/>
              </a:rPr>
              <a:t> put it: "There are many degrees and kinds of wider and easier access to this literature. By 'open </a:t>
            </a:r>
            <a:r>
              <a:rPr lang="en-ZA" sz="1200" b="0" i="0" kern="1200" dirty="0" err="1" smtClean="0">
                <a:solidFill>
                  <a:schemeClr val="tx1"/>
                </a:solidFill>
                <a:effectLst/>
                <a:latin typeface="+mn-lt"/>
                <a:ea typeface="+mn-ea"/>
                <a:cs typeface="+mn-cs"/>
              </a:rPr>
              <a:t>access'</a:t>
            </a:r>
            <a:r>
              <a:rPr lang="en-ZA" sz="1200" b="0" i="0" kern="1200" dirty="0" smtClean="0">
                <a:solidFill>
                  <a:schemeClr val="tx1"/>
                </a:solidFill>
                <a:effectLst/>
                <a:latin typeface="+mn-lt"/>
                <a:ea typeface="+mn-ea"/>
                <a:cs typeface="+mn-cs"/>
              </a:rPr>
              <a:t> to this literature, we mean its free availability on the public internet, permitting any users to read, download, copy, distribute, print, search, or link to the full texts of these articles, crawl them for indexing, pass them as data to software,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p>
          <a:p>
            <a:r>
              <a:rPr lang="en-ZA" sz="1200" b="0" i="0" kern="1200" dirty="0" smtClean="0">
                <a:solidFill>
                  <a:schemeClr val="tx1"/>
                </a:solidFill>
                <a:effectLst/>
                <a:latin typeface="+mn-lt"/>
                <a:ea typeface="+mn-ea"/>
                <a:cs typeface="+mn-cs"/>
              </a:rPr>
              <a:t>Here's how the </a:t>
            </a:r>
            <a:r>
              <a:rPr lang="en-ZA" sz="1200" b="0" i="0" kern="1200" dirty="0" smtClean="0">
                <a:solidFill>
                  <a:schemeClr val="tx1"/>
                </a:solidFill>
                <a:effectLst/>
                <a:latin typeface="+mn-lt"/>
                <a:ea typeface="+mn-ea"/>
                <a:cs typeface="+mn-cs"/>
                <a:hlinkClick r:id="rId4"/>
              </a:rPr>
              <a:t>Bethesda</a:t>
            </a:r>
            <a:r>
              <a:rPr lang="en-ZA" sz="1200" b="0" i="0" kern="1200" dirty="0" smtClean="0">
                <a:solidFill>
                  <a:schemeClr val="tx1"/>
                </a:solidFill>
                <a:effectLst/>
                <a:latin typeface="+mn-lt"/>
                <a:ea typeface="+mn-ea"/>
                <a:cs typeface="+mn-cs"/>
              </a:rPr>
              <a:t> and </a:t>
            </a:r>
            <a:r>
              <a:rPr lang="en-ZA" sz="1200" b="0" i="0" kern="1200" dirty="0" smtClean="0">
                <a:solidFill>
                  <a:schemeClr val="tx1"/>
                </a:solidFill>
                <a:effectLst/>
                <a:latin typeface="+mn-lt"/>
                <a:ea typeface="+mn-ea"/>
                <a:cs typeface="+mn-cs"/>
                <a:hlinkClick r:id="rId5"/>
              </a:rPr>
              <a:t>Berlin</a:t>
            </a:r>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Establishing open access as a worthwhile procedure ideally requires the active commitment of each and every individual producer of scientific knowledge and holder of cultural heritage. Open access contributions include original scientific research results, raw data and metadata, source materials, digital representations of pictorial and graphical materials and scholarly multimedia material.</a:t>
            </a:r>
          </a:p>
          <a:p>
            <a:r>
              <a:rPr lang="en-ZA" sz="1200" b="0" i="0" kern="1200" dirty="0" smtClean="0">
                <a:solidFill>
                  <a:schemeClr val="tx1"/>
                </a:solidFill>
                <a:effectLst/>
                <a:latin typeface="+mn-lt"/>
                <a:ea typeface="+mn-ea"/>
                <a:cs typeface="+mn-cs"/>
              </a:rPr>
              <a:t>Open access contributions must satisfy two </a:t>
            </a:r>
            <a:r>
              <a:rPr lang="en-ZA" sz="1200" b="0" i="0" kern="1200" dirty="0" err="1" smtClean="0">
                <a:solidFill>
                  <a:schemeClr val="tx1"/>
                </a:solidFill>
                <a:effectLst/>
                <a:latin typeface="+mn-lt"/>
                <a:ea typeface="+mn-ea"/>
                <a:cs typeface="+mn-cs"/>
              </a:rPr>
              <a:t>conditions:The</a:t>
            </a:r>
            <a:r>
              <a:rPr lang="en-ZA" sz="1200" b="0" i="0" kern="1200" dirty="0" smtClean="0">
                <a:solidFill>
                  <a:schemeClr val="tx1"/>
                </a:solidFill>
                <a:effectLst/>
                <a:latin typeface="+mn-lt"/>
                <a:ea typeface="+mn-ea"/>
                <a:cs typeface="+mn-cs"/>
              </a:rPr>
              <a:t> author(s) and right holder(s) of such contributions grant(s) to all users a free, irrevocable, worldwide, right of access to, and a license to copy, use, distribute, transmit and display the work publicly and to make and distribute derivative works, in any digital medium for any responsible purpose, subject to proper attribution of authorship (community standards, will continue to provide the mechanism for enforcement of proper attribution and responsible use of the published work, as they do now), as well as the right to make small numbers of printed copies for their personal use.</a:t>
            </a:r>
            <a:br>
              <a:rPr lang="en-ZA" sz="1200" b="0" i="0" kern="1200" dirty="0" smtClean="0">
                <a:solidFill>
                  <a:schemeClr val="tx1"/>
                </a:solidFill>
                <a:effectLst/>
                <a:latin typeface="+mn-lt"/>
                <a:ea typeface="+mn-ea"/>
                <a:cs typeface="+mn-cs"/>
              </a:rPr>
            </a:br>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A complete version of the work and all supplemental materials, including a copy of the permission as stated above, in an appropriate standard electronic format is deposited (and thus published) in at least one online repository using suitable technical standards (such as the Open Archive definitions) that is supported and maintained by an academic institution, scholarly society, government agency, or other well-established organization that seeks to enable open access, unrestricted distribution, inter operability, and long-term archiving.</a:t>
            </a:r>
          </a:p>
          <a:p>
            <a:endParaRPr lang="en-ZA" dirty="0" smtClean="0"/>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Establishing open access as a worthwhile procedure ideally requires the active commitment of each and every individual producer of scientific knowledge and holder of cultural heritage. Open access contributions include original scientific research results, raw data and metadata, source materials, digital representations of pictorial and graphical materials and scholarly multimedia material.</a:t>
            </a:r>
          </a:p>
          <a:p>
            <a:r>
              <a:rPr lang="en-ZA" sz="1200" b="0" i="0" kern="1200" dirty="0" smtClean="0">
                <a:solidFill>
                  <a:schemeClr val="tx1"/>
                </a:solidFill>
                <a:effectLst/>
                <a:latin typeface="+mn-lt"/>
                <a:ea typeface="+mn-ea"/>
                <a:cs typeface="+mn-cs"/>
              </a:rPr>
              <a:t>Open access contributions must satisfy two </a:t>
            </a:r>
            <a:r>
              <a:rPr lang="en-ZA" sz="1200" b="0" i="0" kern="1200" dirty="0" err="1" smtClean="0">
                <a:solidFill>
                  <a:schemeClr val="tx1"/>
                </a:solidFill>
                <a:effectLst/>
                <a:latin typeface="+mn-lt"/>
                <a:ea typeface="+mn-ea"/>
                <a:cs typeface="+mn-cs"/>
              </a:rPr>
              <a:t>conditions:The</a:t>
            </a:r>
            <a:r>
              <a:rPr lang="en-ZA" sz="1200" b="0" i="0" kern="1200" dirty="0" smtClean="0">
                <a:solidFill>
                  <a:schemeClr val="tx1"/>
                </a:solidFill>
                <a:effectLst/>
                <a:latin typeface="+mn-lt"/>
                <a:ea typeface="+mn-ea"/>
                <a:cs typeface="+mn-cs"/>
              </a:rPr>
              <a:t> author(s) and right holder(s) of such contributions grant(s) to all users a free, irrevocable, worldwide, right of access to, and a license to copy, use, distribute, transmit and display the work publicly and to make and distribute derivative works, in any digital medium for any responsible purpose, subject to proper attribution of authorship (community standards, will continue to provide the mechanism for enforcement of proper attribution and responsible use of the published work, as they do now), as well as the right to make small numbers of printed copies for their personal use.</a:t>
            </a:r>
            <a:br>
              <a:rPr lang="en-ZA" sz="1200" b="0" i="0" kern="1200" dirty="0" smtClean="0">
                <a:solidFill>
                  <a:schemeClr val="tx1"/>
                </a:solidFill>
                <a:effectLst/>
                <a:latin typeface="+mn-lt"/>
                <a:ea typeface="+mn-ea"/>
                <a:cs typeface="+mn-cs"/>
              </a:rPr>
            </a:br>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A complete version of the work and all supplemental materials, including a copy of the permission as stated above, in an appropriate standard electronic format is deposited (and thus published) in at least one online repository using suitable technical standards (such as the Open Archive definitions) that is supported and maintained by an academic institution, scholarly society, government agency, or other well-established organization that seeks to enable open access, unrestricted distribution, inter operability, and long-term archiving.</a:t>
            </a:r>
          </a:p>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4</a:t>
            </a:fld>
            <a:endParaRPr lang="en-ZA"/>
          </a:p>
        </p:txBody>
      </p:sp>
    </p:spTree>
    <p:extLst>
      <p:ext uri="{BB962C8B-B14F-4D97-AF65-F5344CB8AC3E}">
        <p14:creationId xmlns:p14="http://schemas.microsoft.com/office/powerpoint/2010/main" val="66291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 </a:t>
            </a:r>
            <a:r>
              <a:rPr lang="en-ZA" sz="1200" b="0" i="0" kern="1200" dirty="0" smtClean="0">
                <a:solidFill>
                  <a:schemeClr val="tx1"/>
                </a:solidFill>
                <a:effectLst/>
                <a:latin typeface="+mn-lt"/>
                <a:ea typeface="+mn-ea"/>
                <a:cs typeface="+mn-cs"/>
                <a:hlinkClick r:id="rId3"/>
              </a:rPr>
              <a:t>Budapest Open Access Initiative</a:t>
            </a:r>
            <a:r>
              <a:rPr lang="en-ZA" sz="1200" b="0" i="0" kern="1200" dirty="0" smtClean="0">
                <a:solidFill>
                  <a:schemeClr val="tx1"/>
                </a:solidFill>
                <a:effectLst/>
                <a:latin typeface="+mn-lt"/>
                <a:ea typeface="+mn-ea"/>
                <a:cs typeface="+mn-cs"/>
              </a:rPr>
              <a:t> put it: "There are many degrees and kinds of wider and easier access to this literature. By 'open </a:t>
            </a:r>
            <a:r>
              <a:rPr lang="en-ZA" sz="1200" b="0" i="0" kern="1200" dirty="0" err="1" smtClean="0">
                <a:solidFill>
                  <a:schemeClr val="tx1"/>
                </a:solidFill>
                <a:effectLst/>
                <a:latin typeface="+mn-lt"/>
                <a:ea typeface="+mn-ea"/>
                <a:cs typeface="+mn-cs"/>
              </a:rPr>
              <a:t>access'</a:t>
            </a:r>
            <a:r>
              <a:rPr lang="en-ZA" sz="1200" b="0" i="0" kern="1200" dirty="0" smtClean="0">
                <a:solidFill>
                  <a:schemeClr val="tx1"/>
                </a:solidFill>
                <a:effectLst/>
                <a:latin typeface="+mn-lt"/>
                <a:ea typeface="+mn-ea"/>
                <a:cs typeface="+mn-cs"/>
              </a:rPr>
              <a:t> to this literature, we mean its free availability on the public internet, permitting any users to read, download, copy, distribute, print, search, or link to the full texts of these articles, crawl them for indexing, pass them as data to software,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p>
          <a:p>
            <a:r>
              <a:rPr lang="en-ZA" sz="1200" b="0" i="0" kern="1200" dirty="0" smtClean="0">
                <a:solidFill>
                  <a:schemeClr val="tx1"/>
                </a:solidFill>
                <a:effectLst/>
                <a:latin typeface="+mn-lt"/>
                <a:ea typeface="+mn-ea"/>
                <a:cs typeface="+mn-cs"/>
              </a:rPr>
              <a:t>Here's how the </a:t>
            </a:r>
            <a:r>
              <a:rPr lang="en-ZA" sz="1200" b="0" i="0" kern="1200" dirty="0" smtClean="0">
                <a:solidFill>
                  <a:schemeClr val="tx1"/>
                </a:solidFill>
                <a:effectLst/>
                <a:latin typeface="+mn-lt"/>
                <a:ea typeface="+mn-ea"/>
                <a:cs typeface="+mn-cs"/>
                <a:hlinkClick r:id="rId4"/>
              </a:rPr>
              <a:t>Bethesda</a:t>
            </a:r>
            <a:r>
              <a:rPr lang="en-ZA" sz="1200" b="0" i="0" kern="1200" dirty="0" smtClean="0">
                <a:solidFill>
                  <a:schemeClr val="tx1"/>
                </a:solidFill>
                <a:effectLst/>
                <a:latin typeface="+mn-lt"/>
                <a:ea typeface="+mn-ea"/>
                <a:cs typeface="+mn-cs"/>
              </a:rPr>
              <a:t> and </a:t>
            </a:r>
            <a:r>
              <a:rPr lang="en-ZA" sz="1200" b="0" i="0" kern="1200" dirty="0" smtClean="0">
                <a:solidFill>
                  <a:schemeClr val="tx1"/>
                </a:solidFill>
                <a:effectLst/>
                <a:latin typeface="+mn-lt"/>
                <a:ea typeface="+mn-ea"/>
                <a:cs typeface="+mn-cs"/>
                <a:hlinkClick r:id="rId5"/>
              </a:rPr>
              <a:t>Berlin</a:t>
            </a:r>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Establishing open access as a worthwhile procedure ideally requires the active commitment of each and every individual producer of scientific knowledge and holder of cultural heritage. Open access contributions include original scientific research results, raw data and metadata, source materials, digital representations of pictorial and graphical materials and scholarly multimedia material.</a:t>
            </a:r>
          </a:p>
          <a:p>
            <a:r>
              <a:rPr lang="en-ZA" sz="1200" b="0" i="0" kern="1200" dirty="0" smtClean="0">
                <a:solidFill>
                  <a:schemeClr val="tx1"/>
                </a:solidFill>
                <a:effectLst/>
                <a:latin typeface="+mn-lt"/>
                <a:ea typeface="+mn-ea"/>
                <a:cs typeface="+mn-cs"/>
              </a:rPr>
              <a:t>Open access contributions must satisfy two </a:t>
            </a:r>
            <a:r>
              <a:rPr lang="en-ZA" sz="1200" b="0" i="0" kern="1200" dirty="0" err="1" smtClean="0">
                <a:solidFill>
                  <a:schemeClr val="tx1"/>
                </a:solidFill>
                <a:effectLst/>
                <a:latin typeface="+mn-lt"/>
                <a:ea typeface="+mn-ea"/>
                <a:cs typeface="+mn-cs"/>
              </a:rPr>
              <a:t>conditions:The</a:t>
            </a:r>
            <a:r>
              <a:rPr lang="en-ZA" sz="1200" b="0" i="0" kern="1200" dirty="0" smtClean="0">
                <a:solidFill>
                  <a:schemeClr val="tx1"/>
                </a:solidFill>
                <a:effectLst/>
                <a:latin typeface="+mn-lt"/>
                <a:ea typeface="+mn-ea"/>
                <a:cs typeface="+mn-cs"/>
              </a:rPr>
              <a:t> author(s) and right holder(s) of such contributions grant(s) to all users a free, irrevocable, worldwide, right of access to, and a license to copy, use, distribute, transmit and display the work publicly and to make and distribute derivative works, in any digital medium for any responsible purpose, subject to proper attribution of authorship (community standards, will continue to provide the mechanism for enforcement of proper attribution and responsible use of the published work, as they do now), as well as the right to make small numbers of printed copies for their personal use.</a:t>
            </a:r>
            <a:br>
              <a:rPr lang="en-ZA" sz="1200" b="0" i="0" kern="1200" dirty="0" smtClean="0">
                <a:solidFill>
                  <a:schemeClr val="tx1"/>
                </a:solidFill>
                <a:effectLst/>
                <a:latin typeface="+mn-lt"/>
                <a:ea typeface="+mn-ea"/>
                <a:cs typeface="+mn-cs"/>
              </a:rPr>
            </a:br>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A complete version of the work and all supplemental materials, including a copy of the permission as stated above, in an appropriate standard electronic format is deposited (and thus published) in at least one online repository using suitable technical standards (such as the Open Archive definitions) that is supported and maintained by an academic institution, scholarly society, government agency, or other well-established organization that seeks to enable open access, unrestricted distribution, inter operability, and long-term archiving.</a:t>
            </a:r>
          </a:p>
          <a:p>
            <a:endParaRPr lang="en-ZA" dirty="0" smtClean="0"/>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Establishing open access as a worthwhile procedure ideally requires the active commitment of each and every individual producer of scientific knowledge and holder of cultural heritage. Open access contributions include original scientific research results, raw data and metadata, source materials, digital representations of pictorial and graphical materials and scholarly multimedia material.</a:t>
            </a:r>
          </a:p>
          <a:p>
            <a:r>
              <a:rPr lang="en-ZA" sz="1200" b="0" i="0" kern="1200" dirty="0" smtClean="0">
                <a:solidFill>
                  <a:schemeClr val="tx1"/>
                </a:solidFill>
                <a:effectLst/>
                <a:latin typeface="+mn-lt"/>
                <a:ea typeface="+mn-ea"/>
                <a:cs typeface="+mn-cs"/>
              </a:rPr>
              <a:t>Open access contributions must satisfy two </a:t>
            </a:r>
            <a:r>
              <a:rPr lang="en-ZA" sz="1200" b="0" i="0" kern="1200" dirty="0" err="1" smtClean="0">
                <a:solidFill>
                  <a:schemeClr val="tx1"/>
                </a:solidFill>
                <a:effectLst/>
                <a:latin typeface="+mn-lt"/>
                <a:ea typeface="+mn-ea"/>
                <a:cs typeface="+mn-cs"/>
              </a:rPr>
              <a:t>conditions:The</a:t>
            </a:r>
            <a:r>
              <a:rPr lang="en-ZA" sz="1200" b="0" i="0" kern="1200" dirty="0" smtClean="0">
                <a:solidFill>
                  <a:schemeClr val="tx1"/>
                </a:solidFill>
                <a:effectLst/>
                <a:latin typeface="+mn-lt"/>
                <a:ea typeface="+mn-ea"/>
                <a:cs typeface="+mn-cs"/>
              </a:rPr>
              <a:t> author(s) and right holder(s) of such contributions grant(s) to all users a free, irrevocable, worldwide, right of access to, and a license to copy, use, distribute, transmit and display the work publicly and to make and distribute derivative works, in any digital medium for any responsible purpose, subject to proper attribution of authorship (community standards, will continue to provide the mechanism for enforcement of proper attribution and responsible use of the published work, as they do now), as well as the right to make small numbers of printed copies for their personal use.</a:t>
            </a:r>
            <a:br>
              <a:rPr lang="en-ZA" sz="1200" b="0" i="0" kern="1200" dirty="0" smtClean="0">
                <a:solidFill>
                  <a:schemeClr val="tx1"/>
                </a:solidFill>
                <a:effectLst/>
                <a:latin typeface="+mn-lt"/>
                <a:ea typeface="+mn-ea"/>
                <a:cs typeface="+mn-cs"/>
              </a:rPr>
            </a:br>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A complete version of the work and all supplemental materials, including a copy of the permission as stated above, in an appropriate standard electronic format is deposited (and thus published) in at least one online repository using suitable technical standards (such as the Open Archive definitions) that is supported and maintained by an academic institution, scholarly society, government agency, or other well-established organization that seeks to enable open access, unrestricted distribution, inter operability, and long-term archiving.</a:t>
            </a:r>
          </a:p>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5</a:t>
            </a:fld>
            <a:endParaRPr lang="en-ZA"/>
          </a:p>
        </p:txBody>
      </p:sp>
    </p:spTree>
    <p:extLst>
      <p:ext uri="{BB962C8B-B14F-4D97-AF65-F5344CB8AC3E}">
        <p14:creationId xmlns:p14="http://schemas.microsoft.com/office/powerpoint/2010/main" val="198628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7</a:t>
            </a:fld>
            <a:endParaRPr lang="en-ZA"/>
          </a:p>
        </p:txBody>
      </p:sp>
    </p:spTree>
    <p:extLst>
      <p:ext uri="{BB962C8B-B14F-4D97-AF65-F5344CB8AC3E}">
        <p14:creationId xmlns:p14="http://schemas.microsoft.com/office/powerpoint/2010/main" val="70118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8</a:t>
            </a:fld>
            <a:endParaRPr lang="en-ZA"/>
          </a:p>
        </p:txBody>
      </p:sp>
    </p:spTree>
    <p:extLst>
      <p:ext uri="{BB962C8B-B14F-4D97-AF65-F5344CB8AC3E}">
        <p14:creationId xmlns:p14="http://schemas.microsoft.com/office/powerpoint/2010/main" val="26150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Issue Identification ◦ Publicized demands for government action can lead to identification of policy problems. ◦ Attention that prompts the need for government action.  Agenda Setting ◦ Government begins to give serious consideration</a:t>
            </a:r>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9</a:t>
            </a:fld>
            <a:endParaRPr lang="en-ZA"/>
          </a:p>
        </p:txBody>
      </p:sp>
    </p:spTree>
    <p:extLst>
      <p:ext uri="{BB962C8B-B14F-4D97-AF65-F5344CB8AC3E}">
        <p14:creationId xmlns:p14="http://schemas.microsoft.com/office/powerpoint/2010/main" val="1304341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C678CDB-3360-4D08-8AE7-AAE8073B7D7F}" type="slidenum">
              <a:rPr lang="en-ZA" smtClean="0"/>
              <a:t>10</a:t>
            </a:fld>
            <a:endParaRPr lang="en-ZA"/>
          </a:p>
        </p:txBody>
      </p:sp>
    </p:spTree>
    <p:extLst>
      <p:ext uri="{BB962C8B-B14F-4D97-AF65-F5344CB8AC3E}">
        <p14:creationId xmlns:p14="http://schemas.microsoft.com/office/powerpoint/2010/main" val="390659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8C175D-AD15-4F22-98FD-FA58102044F1}" type="datetimeFigureOut">
              <a:rPr lang="en-ZA" smtClean="0"/>
              <a:t>2015/07/27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288997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8C175D-AD15-4F22-98FD-FA58102044F1}" type="datetimeFigureOut">
              <a:rPr lang="en-ZA" smtClean="0"/>
              <a:t>2015/07/27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92172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8C175D-AD15-4F22-98FD-FA58102044F1}" type="datetimeFigureOut">
              <a:rPr lang="en-ZA" smtClean="0"/>
              <a:t>2015/07/27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60670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8C175D-AD15-4F22-98FD-FA58102044F1}" type="datetimeFigureOut">
              <a:rPr lang="en-ZA" smtClean="0"/>
              <a:t>2015/07/27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71786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8C175D-AD15-4F22-98FD-FA58102044F1}" type="datetimeFigureOut">
              <a:rPr lang="en-ZA" smtClean="0"/>
              <a:t>2015/07/27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354295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8C175D-AD15-4F22-98FD-FA58102044F1}" type="datetimeFigureOut">
              <a:rPr lang="en-ZA" smtClean="0"/>
              <a:t>2015/07/27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325435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8C175D-AD15-4F22-98FD-FA58102044F1}" type="datetimeFigureOut">
              <a:rPr lang="en-ZA" smtClean="0"/>
              <a:t>2015/07/27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414014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8C175D-AD15-4F22-98FD-FA58102044F1}" type="datetimeFigureOut">
              <a:rPr lang="en-ZA" smtClean="0"/>
              <a:t>2015/07/27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1456348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C175D-AD15-4F22-98FD-FA58102044F1}" type="datetimeFigureOut">
              <a:rPr lang="en-ZA" smtClean="0"/>
              <a:t>2015/07/27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155198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C175D-AD15-4F22-98FD-FA58102044F1}" type="datetimeFigureOut">
              <a:rPr lang="en-ZA" smtClean="0"/>
              <a:t>2015/07/27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391023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C175D-AD15-4F22-98FD-FA58102044F1}" type="datetimeFigureOut">
              <a:rPr lang="en-ZA" smtClean="0"/>
              <a:t>2015/07/27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D96D7BE-6756-4890-AB56-1A006E69DB8D}" type="slidenum">
              <a:rPr lang="en-ZA" smtClean="0"/>
              <a:t>‹#›</a:t>
            </a:fld>
            <a:endParaRPr lang="en-ZA"/>
          </a:p>
        </p:txBody>
      </p:sp>
    </p:spTree>
    <p:extLst>
      <p:ext uri="{BB962C8B-B14F-4D97-AF65-F5344CB8AC3E}">
        <p14:creationId xmlns:p14="http://schemas.microsoft.com/office/powerpoint/2010/main" val="272368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C175D-AD15-4F22-98FD-FA58102044F1}" type="datetimeFigureOut">
              <a:rPr lang="en-ZA" smtClean="0"/>
              <a:t>2015/07/27</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6D7BE-6756-4890-AB56-1A006E69DB8D}" type="slidenum">
              <a:rPr lang="en-ZA" smtClean="0"/>
              <a:t>‹#›</a:t>
            </a:fld>
            <a:endParaRPr lang="en-ZA"/>
          </a:p>
        </p:txBody>
      </p:sp>
    </p:spTree>
    <p:extLst>
      <p:ext uri="{BB962C8B-B14F-4D97-AF65-F5344CB8AC3E}">
        <p14:creationId xmlns:p14="http://schemas.microsoft.com/office/powerpoint/2010/main" val="2128651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roarmap.eprints.org/"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cyber.law.harvard.edu/hoap/Good_practices_for_university_open-access_policies" TargetMode="Externa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www.unesco.org/new/en/communication-and-information/resources/publications-and-communication-materials/publications/full-list/policy-guidelines-for-the-development-and-promotion-of-open-acces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ina@assaf.org.z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www.merriam-webster.com/dictionary/polic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1"/>
          <p:cNvSpPr>
            <a:spLocks noGrp="1"/>
          </p:cNvSpPr>
          <p:nvPr>
            <p:ph type="sldNum" sz="quarter" idx="12"/>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557213" indent="-214313">
              <a:defRPr>
                <a:solidFill>
                  <a:schemeClr val="tx1"/>
                </a:solidFill>
                <a:latin typeface="Arial" panose="020B0604020202020204" pitchFamily="34" charset="0"/>
                <a:ea typeface="ＭＳ Ｐゴシック" panose="020B0600070205080204" pitchFamily="34" charset="-128"/>
              </a:defRPr>
            </a:lvl2pPr>
            <a:lvl3pPr marL="857250" indent="-171450">
              <a:defRPr>
                <a:solidFill>
                  <a:schemeClr val="tx1"/>
                </a:solidFill>
                <a:latin typeface="Arial" panose="020B0604020202020204" pitchFamily="34" charset="0"/>
                <a:ea typeface="ＭＳ Ｐゴシック" panose="020B0600070205080204" pitchFamily="34" charset="-128"/>
              </a:defRPr>
            </a:lvl3pPr>
            <a:lvl4pPr marL="1200150" indent="-171450">
              <a:defRPr>
                <a:solidFill>
                  <a:schemeClr val="tx1"/>
                </a:solidFill>
                <a:latin typeface="Arial" panose="020B0604020202020204" pitchFamily="34" charset="0"/>
                <a:ea typeface="ＭＳ Ｐゴシック" panose="020B0600070205080204" pitchFamily="34" charset="-128"/>
              </a:defRPr>
            </a:lvl4pPr>
            <a:lvl5pPr marL="1543050" indent="-171450">
              <a:defRPr>
                <a:solidFill>
                  <a:schemeClr val="tx1"/>
                </a:solidFill>
                <a:latin typeface="Arial" panose="020B0604020202020204" pitchFamily="34" charset="0"/>
                <a:ea typeface="ＭＳ Ｐゴシック" panose="020B0600070205080204" pitchFamily="34" charset="-128"/>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497753-4CD3-4C85-A1C5-54872B7D3D01}" type="slidenum">
              <a:rPr lang="en-US" altLang="en-US" smtClean="0"/>
              <a:pPr/>
              <a:t>1</a:t>
            </a:fld>
            <a:endParaRPr lang="en-US" altLang="en-US" dirty="0"/>
          </a:p>
        </p:txBody>
      </p:sp>
      <p:sp>
        <p:nvSpPr>
          <p:cNvPr id="2052" name="Title 4"/>
          <p:cNvSpPr txBox="1">
            <a:spLocks/>
          </p:cNvSpPr>
          <p:nvPr/>
        </p:nvSpPr>
        <p:spPr bwMode="auto">
          <a:xfrm>
            <a:off x="2150772" y="2266265"/>
            <a:ext cx="669164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sz="2700" dirty="0">
                <a:latin typeface="Calibri" panose="020F0502020204030204" pitchFamily="34" charset="0"/>
              </a:rPr>
              <a:t/>
            </a:r>
            <a:br>
              <a:rPr lang="en-US" altLang="en-US" sz="2700" dirty="0">
                <a:latin typeface="Calibri" panose="020F0502020204030204" pitchFamily="34" charset="0"/>
              </a:rPr>
            </a:br>
            <a:r>
              <a:rPr lang="en-US" altLang="en-US" sz="2700" dirty="0">
                <a:latin typeface="Calibri" panose="020F0502020204030204" pitchFamily="34" charset="0"/>
              </a:rPr>
              <a:t/>
            </a:r>
            <a:br>
              <a:rPr lang="en-US" altLang="en-US" sz="2700" dirty="0">
                <a:latin typeface="Calibri" panose="020F0502020204030204" pitchFamily="34" charset="0"/>
              </a:rPr>
            </a:br>
            <a:r>
              <a:rPr lang="en-US" altLang="en-US" sz="3600" b="1" dirty="0" smtClean="0">
                <a:solidFill>
                  <a:srgbClr val="002060"/>
                </a:solidFill>
                <a:latin typeface="Century Gothic" panose="020B0502020202020204" pitchFamily="34" charset="0"/>
              </a:rPr>
              <a:t>Policy driving Open Access to research</a:t>
            </a:r>
            <a:endParaRPr lang="en-US" altLang="en-US" sz="3600" b="1" dirty="0">
              <a:solidFill>
                <a:srgbClr val="002060"/>
              </a:solidFill>
              <a:latin typeface="Century Gothic" panose="020B0502020202020204" pitchFamily="34" charset="0"/>
            </a:endParaRPr>
          </a:p>
          <a:p>
            <a:pPr algn="r"/>
            <a:r>
              <a:rPr lang="en-US" altLang="en-US" sz="2400" dirty="0" smtClean="0">
                <a:solidFill>
                  <a:schemeClr val="tx2"/>
                </a:solidFill>
                <a:latin typeface="Century Gothic" panose="020B0502020202020204" pitchFamily="34" charset="0"/>
              </a:rPr>
              <a:t>NMMU Open Access Seminar</a:t>
            </a:r>
            <a:endParaRPr lang="en-US" altLang="en-US" sz="2400" dirty="0">
              <a:solidFill>
                <a:schemeClr val="tx2"/>
              </a:solidFill>
              <a:latin typeface="Century Gothic" panose="020B0502020202020204" pitchFamily="34" charset="0"/>
            </a:endParaRPr>
          </a:p>
          <a:p>
            <a:pPr algn="r"/>
            <a:endParaRPr lang="en-US" altLang="en-US" sz="1950" dirty="0">
              <a:solidFill>
                <a:schemeClr val="tx2"/>
              </a:solidFill>
              <a:latin typeface="Century Gothic" panose="020B0502020202020204" pitchFamily="34" charset="0"/>
            </a:endParaRPr>
          </a:p>
          <a:p>
            <a:pPr algn="r"/>
            <a:r>
              <a:rPr lang="en-US" altLang="en-US" sz="1950" i="1" dirty="0">
                <a:solidFill>
                  <a:schemeClr val="tx2"/>
                </a:solidFill>
                <a:latin typeface="Century Gothic" panose="020B0502020202020204" pitchFamily="34" charset="0"/>
              </a:rPr>
              <a:t>Ina Smith</a:t>
            </a:r>
            <a:endParaRPr lang="en-US" altLang="en-US" sz="2400" i="1" dirty="0">
              <a:solidFill>
                <a:schemeClr val="tx2"/>
              </a:solidFill>
              <a:latin typeface="Calibri" panose="020F0502020204030204" pitchFamily="34" charset="0"/>
            </a:endParaRPr>
          </a:p>
        </p:txBody>
      </p:sp>
      <p:sp>
        <p:nvSpPr>
          <p:cNvPr id="2053" name="TextBox 2"/>
          <p:cNvSpPr txBox="1">
            <a:spLocks noChangeArrowheads="1"/>
          </p:cNvSpPr>
          <p:nvPr/>
        </p:nvSpPr>
        <p:spPr bwMode="auto">
          <a:xfrm>
            <a:off x="6556420" y="5381967"/>
            <a:ext cx="2286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ZA" altLang="en-US" sz="1500" dirty="0" smtClean="0">
                <a:solidFill>
                  <a:schemeClr val="tx2"/>
                </a:solidFill>
                <a:latin typeface="Century Gothic" panose="020B0502020202020204" pitchFamily="34" charset="0"/>
              </a:rPr>
              <a:t>27 </a:t>
            </a:r>
            <a:r>
              <a:rPr lang="en-ZA" altLang="en-US" sz="1500" dirty="0">
                <a:solidFill>
                  <a:schemeClr val="tx2"/>
                </a:solidFill>
                <a:latin typeface="Century Gothic" panose="020B0502020202020204" pitchFamily="34" charset="0"/>
              </a:rPr>
              <a:t>July 2015</a:t>
            </a:r>
          </a:p>
        </p:txBody>
      </p:sp>
    </p:spTree>
    <p:extLst>
      <p:ext uri="{BB962C8B-B14F-4D97-AF65-F5344CB8AC3E}">
        <p14:creationId xmlns:p14="http://schemas.microsoft.com/office/powerpoint/2010/main" val="37574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Why “Open Access Policy”?</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28650" y="1779416"/>
            <a:ext cx="7886700" cy="4271187"/>
          </a:xfrm>
        </p:spPr>
        <p:txBody>
          <a:bodyPr>
            <a:noAutofit/>
          </a:bodyPr>
          <a:lstStyle/>
          <a:p>
            <a:r>
              <a:rPr lang="en-ZA" dirty="0" smtClean="0">
                <a:solidFill>
                  <a:schemeClr val="tx2"/>
                </a:solidFill>
                <a:latin typeface="Century Gothic" panose="020B0502020202020204" pitchFamily="34" charset="0"/>
              </a:rPr>
              <a:t>Principle: Right to access information </a:t>
            </a:r>
            <a:br>
              <a:rPr lang="en-ZA" dirty="0" smtClean="0">
                <a:solidFill>
                  <a:schemeClr val="tx2"/>
                </a:solidFill>
                <a:latin typeface="Century Gothic" panose="020B0502020202020204" pitchFamily="34" charset="0"/>
              </a:rPr>
            </a:br>
            <a:r>
              <a:rPr lang="en-ZA" dirty="0" smtClean="0">
                <a:solidFill>
                  <a:schemeClr val="tx2"/>
                </a:solidFill>
                <a:latin typeface="Century Gothic" panose="020B0502020202020204" pitchFamily="34" charset="0"/>
              </a:rPr>
              <a:t>(Bill of Rights)</a:t>
            </a:r>
          </a:p>
          <a:p>
            <a:r>
              <a:rPr lang="en-ZA" dirty="0" smtClean="0">
                <a:solidFill>
                  <a:schemeClr val="tx2"/>
                </a:solidFill>
                <a:latin typeface="Century Gothic" panose="020B0502020202020204" pitchFamily="34" charset="0"/>
              </a:rPr>
              <a:t>Problem: High subscription costs &amp; research funded with tax payer’s money</a:t>
            </a:r>
          </a:p>
          <a:p>
            <a:r>
              <a:rPr lang="en-ZA" dirty="0" smtClean="0">
                <a:solidFill>
                  <a:schemeClr val="tx2"/>
                </a:solidFill>
                <a:latin typeface="Century Gothic" panose="020B0502020202020204" pitchFamily="34" charset="0"/>
              </a:rPr>
              <a:t>Objective: To open up access to information funded with tax payer’s money</a:t>
            </a:r>
            <a:endParaRPr lang="en-ZA" dirty="0">
              <a:solidFill>
                <a:schemeClr val="tx2"/>
              </a:solidFill>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2901487" y="4766554"/>
            <a:ext cx="6242513" cy="2180174"/>
          </a:xfrm>
          <a:prstGeom prst="rect">
            <a:avLst/>
          </a:prstGeom>
        </p:spPr>
      </p:pic>
    </p:spTree>
    <p:extLst>
      <p:ext uri="{BB962C8B-B14F-4D97-AF65-F5344CB8AC3E}">
        <p14:creationId xmlns:p14="http://schemas.microsoft.com/office/powerpoint/2010/main" val="248752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365126"/>
            <a:ext cx="8846820" cy="1325563"/>
          </a:xfrm>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Policy implementations promoting OA</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6"/>
          <p:cNvPicPr>
            <a:picLocks noChangeAspect="1"/>
          </p:cNvPicPr>
          <p:nvPr/>
        </p:nvPicPr>
        <p:blipFill>
          <a:blip r:embed="rId3"/>
          <a:stretch>
            <a:fillRect/>
          </a:stretch>
        </p:blipFill>
        <p:spPr>
          <a:xfrm>
            <a:off x="555513" y="1373661"/>
            <a:ext cx="7588362" cy="4638520"/>
          </a:xfrm>
          <a:prstGeom prst="rect">
            <a:avLst/>
          </a:prstGeom>
        </p:spPr>
      </p:pic>
      <p:pic>
        <p:nvPicPr>
          <p:cNvPr id="8" name="Picture 7"/>
          <p:cNvPicPr>
            <a:picLocks noChangeAspect="1"/>
          </p:cNvPicPr>
          <p:nvPr/>
        </p:nvPicPr>
        <p:blipFill>
          <a:blip r:embed="rId4"/>
          <a:stretch>
            <a:fillRect/>
          </a:stretch>
        </p:blipFill>
        <p:spPr>
          <a:xfrm>
            <a:off x="697712" y="5889865"/>
            <a:ext cx="7303964" cy="1090451"/>
          </a:xfrm>
          <a:prstGeom prst="rect">
            <a:avLst/>
          </a:prstGeom>
        </p:spPr>
      </p:pic>
      <p:sp>
        <p:nvSpPr>
          <p:cNvPr id="9" name="Rectangle 8"/>
          <p:cNvSpPr/>
          <p:nvPr/>
        </p:nvSpPr>
        <p:spPr>
          <a:xfrm>
            <a:off x="297180" y="1280160"/>
            <a:ext cx="5417820" cy="754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4401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7180" y="365126"/>
            <a:ext cx="8846820" cy="1325563"/>
          </a:xfrm>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Policy implementations promoting OA</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121431" y="1690689"/>
            <a:ext cx="8606064" cy="3361371"/>
          </a:xfrm>
          <a:prstGeom prst="rect">
            <a:avLst/>
          </a:prstGeom>
        </p:spPr>
      </p:pic>
      <p:sp>
        <p:nvSpPr>
          <p:cNvPr id="6" name="Rectangle 5"/>
          <p:cNvSpPr/>
          <p:nvPr/>
        </p:nvSpPr>
        <p:spPr>
          <a:xfrm>
            <a:off x="297180" y="1666878"/>
            <a:ext cx="5417820" cy="754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273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7180" y="365126"/>
            <a:ext cx="8846820" cy="1325563"/>
          </a:xfrm>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Policy implementations promoting OA</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297180" y="1690689"/>
            <a:ext cx="8275320" cy="4771564"/>
          </a:xfrm>
          <a:prstGeom prst="rect">
            <a:avLst/>
          </a:prstGeom>
        </p:spPr>
      </p:pic>
      <p:sp>
        <p:nvSpPr>
          <p:cNvPr id="6" name="Rectangle 5"/>
          <p:cNvSpPr/>
          <p:nvPr/>
        </p:nvSpPr>
        <p:spPr>
          <a:xfrm>
            <a:off x="297180" y="1511373"/>
            <a:ext cx="5417820" cy="754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6318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Coalitions </a:t>
            </a:r>
            <a:r>
              <a:rPr lang="en-ZA" b="1" dirty="0" err="1" smtClean="0">
                <a:solidFill>
                  <a:srgbClr val="002060"/>
                </a:solidFill>
                <a:effectLst>
                  <a:outerShdw blurRad="38100" dist="38100" dir="2700000" algn="tl">
                    <a:srgbClr val="000000">
                      <a:alpha val="43137"/>
                    </a:srgbClr>
                  </a:outerShdw>
                </a:effectLst>
                <a:latin typeface="Century Gothic" panose="020B0502020202020204" pitchFamily="34" charset="0"/>
              </a:rPr>
              <a:t>eg</a:t>
            </a:r>
            <a:r>
              <a:rPr lang="en-ZA" b="1" dirty="0" smtClean="0">
                <a:solidFill>
                  <a:srgbClr val="002060"/>
                </a:solidFill>
                <a:effectLst>
                  <a:outerShdw blurRad="38100" dist="38100" dir="2700000" algn="tl">
                    <a:srgbClr val="000000">
                      <a:alpha val="43137"/>
                    </a:srgbClr>
                  </a:outerShdw>
                </a:effectLst>
                <a:latin typeface="Century Gothic" panose="020B0502020202020204" pitchFamily="34" charset="0"/>
              </a:rPr>
              <a:t> United States</a:t>
            </a:r>
            <a:endParaRPr lang="en-ZA" dirty="0"/>
          </a:p>
        </p:txBody>
      </p:sp>
      <p:sp>
        <p:nvSpPr>
          <p:cNvPr id="3" name="Content Placeholder 2"/>
          <p:cNvSpPr>
            <a:spLocks noGrp="1"/>
          </p:cNvSpPr>
          <p:nvPr>
            <p:ph idx="1"/>
          </p:nvPr>
        </p:nvSpPr>
        <p:spPr/>
        <p:txBody>
          <a:bodyPr/>
          <a:lstStyle/>
          <a:p>
            <a:endParaRPr lang="en-ZA"/>
          </a:p>
        </p:txBody>
      </p:sp>
      <p:pic>
        <p:nvPicPr>
          <p:cNvPr id="4" name="Picture 3"/>
          <p:cNvPicPr>
            <a:picLocks noChangeAspect="1"/>
          </p:cNvPicPr>
          <p:nvPr/>
        </p:nvPicPr>
        <p:blipFill>
          <a:blip r:embed="rId2"/>
          <a:stretch>
            <a:fillRect/>
          </a:stretch>
        </p:blipFill>
        <p:spPr>
          <a:xfrm>
            <a:off x="145060" y="1825625"/>
            <a:ext cx="8853879" cy="4895848"/>
          </a:xfrm>
          <a:prstGeom prst="rect">
            <a:avLst/>
          </a:prstGeom>
        </p:spPr>
      </p:pic>
    </p:spTree>
    <p:extLst>
      <p:ext uri="{BB962C8B-B14F-4D97-AF65-F5344CB8AC3E}">
        <p14:creationId xmlns:p14="http://schemas.microsoft.com/office/powerpoint/2010/main" val="53517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Open Access policies resource</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6"/>
          <p:cNvPicPr>
            <a:picLocks noChangeAspect="1"/>
          </p:cNvPicPr>
          <p:nvPr/>
        </p:nvPicPr>
        <p:blipFill>
          <a:blip r:embed="rId4"/>
          <a:stretch>
            <a:fillRect/>
          </a:stretch>
        </p:blipFill>
        <p:spPr>
          <a:xfrm>
            <a:off x="0" y="2154219"/>
            <a:ext cx="9155696" cy="4703781"/>
          </a:xfrm>
          <a:prstGeom prst="rect">
            <a:avLst/>
          </a:prstGeom>
        </p:spPr>
      </p:pic>
      <p:sp>
        <p:nvSpPr>
          <p:cNvPr id="8" name="Rectangle 7"/>
          <p:cNvSpPr/>
          <p:nvPr/>
        </p:nvSpPr>
        <p:spPr>
          <a:xfrm>
            <a:off x="1885071" y="1398301"/>
            <a:ext cx="4843185" cy="584775"/>
          </a:xfrm>
          <a:prstGeom prst="rect">
            <a:avLst/>
          </a:prstGeom>
        </p:spPr>
        <p:txBody>
          <a:bodyPr wrap="none">
            <a:spAutoFit/>
          </a:bodyPr>
          <a:lstStyle/>
          <a:p>
            <a:r>
              <a:rPr lang="en-ZA" sz="3200" dirty="0">
                <a:hlinkClick r:id="rId5"/>
              </a:rPr>
              <a:t>http://</a:t>
            </a:r>
            <a:r>
              <a:rPr lang="en-ZA" sz="3200" dirty="0" smtClean="0">
                <a:hlinkClick r:id="rId5"/>
              </a:rPr>
              <a:t>roarmap.eprints.org</a:t>
            </a:r>
            <a:r>
              <a:rPr lang="en-ZA" sz="3200" dirty="0" smtClean="0"/>
              <a:t> </a:t>
            </a:r>
            <a:endParaRPr lang="en-ZA" sz="3200" dirty="0"/>
          </a:p>
        </p:txBody>
      </p:sp>
    </p:spTree>
    <p:extLst>
      <p:ext uri="{BB962C8B-B14F-4D97-AF65-F5344CB8AC3E}">
        <p14:creationId xmlns:p14="http://schemas.microsoft.com/office/powerpoint/2010/main" val="147693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Status of Open Access policies</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4"/>
          <a:stretch>
            <a:fillRect/>
          </a:stretch>
        </p:blipFill>
        <p:spPr>
          <a:xfrm>
            <a:off x="-1" y="1914340"/>
            <a:ext cx="9144001" cy="4943660"/>
          </a:xfrm>
          <a:prstGeom prst="rect">
            <a:avLst/>
          </a:prstGeom>
        </p:spPr>
      </p:pic>
    </p:spTree>
    <p:extLst>
      <p:ext uri="{BB962C8B-B14F-4D97-AF65-F5344CB8AC3E}">
        <p14:creationId xmlns:p14="http://schemas.microsoft.com/office/powerpoint/2010/main" val="204699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Status of Open Access </a:t>
            </a:r>
            <a:r>
              <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rPr>
              <a:t>p</a:t>
            </a:r>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olicies in Africa</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0" y="1744537"/>
            <a:ext cx="7006195" cy="5131412"/>
          </a:xfrm>
          <a:prstGeom prst="rect">
            <a:avLst/>
          </a:prstGeom>
          <a:ln>
            <a:solidFill>
              <a:schemeClr val="bg1">
                <a:lumMod val="50000"/>
              </a:schemeClr>
            </a:solidFill>
          </a:ln>
        </p:spPr>
      </p:pic>
      <p:pic>
        <p:nvPicPr>
          <p:cNvPr id="4" name="Picture 3"/>
          <p:cNvPicPr>
            <a:picLocks noChangeAspect="1"/>
          </p:cNvPicPr>
          <p:nvPr/>
        </p:nvPicPr>
        <p:blipFill>
          <a:blip r:embed="rId5"/>
          <a:stretch>
            <a:fillRect/>
          </a:stretch>
        </p:blipFill>
        <p:spPr>
          <a:xfrm>
            <a:off x="4572000" y="2959943"/>
            <a:ext cx="4099004" cy="2109529"/>
          </a:xfrm>
          <a:prstGeom prst="rect">
            <a:avLst/>
          </a:prstGeom>
          <a:ln>
            <a:solidFill>
              <a:schemeClr val="bg1">
                <a:lumMod val="50000"/>
              </a:schemeClr>
            </a:solidFill>
          </a:ln>
        </p:spPr>
      </p:pic>
    </p:spTree>
    <p:extLst>
      <p:ext uri="{BB962C8B-B14F-4D97-AF65-F5344CB8AC3E}">
        <p14:creationId xmlns:p14="http://schemas.microsoft.com/office/powerpoint/2010/main" val="267701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6"/>
            <a:ext cx="8515350" cy="1325563"/>
          </a:xfrm>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Status of Open Access policies in SA</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1328737" y="1327506"/>
            <a:ext cx="7115175" cy="5495925"/>
          </a:xfrm>
          <a:prstGeom prst="rect">
            <a:avLst/>
          </a:prstGeom>
        </p:spPr>
      </p:pic>
      <p:sp>
        <p:nvSpPr>
          <p:cNvPr id="7" name="Oval 6"/>
          <p:cNvSpPr/>
          <p:nvPr/>
        </p:nvSpPr>
        <p:spPr>
          <a:xfrm>
            <a:off x="5661498" y="4902740"/>
            <a:ext cx="1673157" cy="15175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7200" b="1" dirty="0" smtClean="0"/>
              <a:t>7</a:t>
            </a:r>
            <a:endParaRPr lang="en-ZA" sz="7200" b="1" dirty="0"/>
          </a:p>
        </p:txBody>
      </p:sp>
    </p:spTree>
    <p:extLst>
      <p:ext uri="{BB962C8B-B14F-4D97-AF65-F5344CB8AC3E}">
        <p14:creationId xmlns:p14="http://schemas.microsoft.com/office/powerpoint/2010/main" val="195062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NRF Open Access Statement</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4"/>
          <a:stretch>
            <a:fillRect/>
          </a:stretch>
        </p:blipFill>
        <p:spPr>
          <a:xfrm>
            <a:off x="628650" y="1719915"/>
            <a:ext cx="7902892" cy="5108858"/>
          </a:xfrm>
          <a:prstGeom prst="rect">
            <a:avLst/>
          </a:prstGeom>
          <a:ln>
            <a:solidFill>
              <a:schemeClr val="bg1">
                <a:lumMod val="50000"/>
              </a:schemeClr>
            </a:solidFill>
          </a:ln>
        </p:spPr>
      </p:pic>
    </p:spTree>
    <p:extLst>
      <p:ext uri="{BB962C8B-B14F-4D97-AF65-F5344CB8AC3E}">
        <p14:creationId xmlns:p14="http://schemas.microsoft.com/office/powerpoint/2010/main" val="5027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Agenda</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28650" y="1779417"/>
            <a:ext cx="7886700" cy="1204648"/>
          </a:xfrm>
        </p:spPr>
        <p:txBody>
          <a:bodyPr>
            <a:noAutofit/>
          </a:bodyPr>
          <a:lstStyle/>
          <a:p>
            <a:r>
              <a:rPr lang="en-ZA" dirty="0" smtClean="0">
                <a:solidFill>
                  <a:schemeClr val="tx2"/>
                </a:solidFill>
                <a:latin typeface="Century Gothic" panose="020B0502020202020204" pitchFamily="34" charset="0"/>
              </a:rPr>
              <a:t>Berlin Declaration</a:t>
            </a:r>
          </a:p>
          <a:p>
            <a:r>
              <a:rPr lang="en-ZA" dirty="0" smtClean="0">
                <a:solidFill>
                  <a:schemeClr val="tx2"/>
                </a:solidFill>
                <a:latin typeface="Century Gothic" panose="020B0502020202020204" pitchFamily="34" charset="0"/>
              </a:rPr>
              <a:t>What is “policy”?</a:t>
            </a:r>
          </a:p>
          <a:p>
            <a:r>
              <a:rPr lang="en-ZA" dirty="0" smtClean="0">
                <a:solidFill>
                  <a:schemeClr val="tx2"/>
                </a:solidFill>
                <a:latin typeface="Century Gothic" panose="020B0502020202020204" pitchFamily="34" charset="0"/>
              </a:rPr>
              <a:t>Why “Open Access policy”?</a:t>
            </a:r>
          </a:p>
          <a:p>
            <a:r>
              <a:rPr lang="en-ZA" dirty="0" smtClean="0">
                <a:solidFill>
                  <a:schemeClr val="tx2"/>
                </a:solidFill>
                <a:latin typeface="Century Gothic" panose="020B0502020202020204" pitchFamily="34" charset="0"/>
              </a:rPr>
              <a:t>Status of Open Access policies</a:t>
            </a:r>
          </a:p>
          <a:p>
            <a:r>
              <a:rPr lang="en-ZA" dirty="0" smtClean="0">
                <a:solidFill>
                  <a:schemeClr val="tx2"/>
                </a:solidFill>
                <a:latin typeface="Century Gothic" panose="020B0502020202020204" pitchFamily="34" charset="0"/>
              </a:rPr>
              <a:t>Open Access at </a:t>
            </a:r>
            <a:r>
              <a:rPr lang="en-ZA" dirty="0" err="1" smtClean="0">
                <a:solidFill>
                  <a:schemeClr val="tx2"/>
                </a:solidFill>
                <a:latin typeface="Century Gothic" panose="020B0502020202020204" pitchFamily="34" charset="0"/>
              </a:rPr>
              <a:t>ASSAf</a:t>
            </a:r>
            <a:endParaRPr lang="en-ZA" dirty="0" smtClean="0">
              <a:solidFill>
                <a:schemeClr val="tx2"/>
              </a:solidFill>
              <a:latin typeface="Century Gothic" panose="020B0502020202020204" pitchFamily="34" charset="0"/>
            </a:endParaRPr>
          </a:p>
          <a:p>
            <a:r>
              <a:rPr lang="en-ZA" dirty="0" smtClean="0">
                <a:solidFill>
                  <a:schemeClr val="tx2"/>
                </a:solidFill>
                <a:latin typeface="Century Gothic" panose="020B0502020202020204" pitchFamily="34" charset="0"/>
              </a:rPr>
              <a:t>Open Access policy for a higher education </a:t>
            </a:r>
            <a:r>
              <a:rPr lang="en-ZA" dirty="0">
                <a:solidFill>
                  <a:schemeClr val="tx2"/>
                </a:solidFill>
                <a:latin typeface="Century Gothic" panose="020B0502020202020204" pitchFamily="34" charset="0"/>
              </a:rPr>
              <a:t>i</a:t>
            </a:r>
            <a:r>
              <a:rPr lang="en-ZA" dirty="0" smtClean="0">
                <a:solidFill>
                  <a:schemeClr val="tx2"/>
                </a:solidFill>
                <a:latin typeface="Century Gothic" panose="020B0502020202020204" pitchFamily="34" charset="0"/>
              </a:rPr>
              <a:t>nstitution</a:t>
            </a:r>
            <a:endParaRPr lang="en-ZA"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1553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NRF Open Access Statement</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Rectangle 2"/>
          <p:cNvSpPr/>
          <p:nvPr/>
        </p:nvSpPr>
        <p:spPr>
          <a:xfrm>
            <a:off x="434340" y="1872824"/>
            <a:ext cx="8410476" cy="3539430"/>
          </a:xfrm>
          <a:prstGeom prst="rect">
            <a:avLst/>
          </a:prstGeom>
        </p:spPr>
        <p:txBody>
          <a:bodyPr wrap="square">
            <a:spAutoFit/>
          </a:bodyPr>
          <a:lstStyle/>
          <a:p>
            <a:r>
              <a:rPr lang="en-ZA" sz="2800" dirty="0" smtClean="0">
                <a:solidFill>
                  <a:schemeClr val="tx2"/>
                </a:solidFill>
                <a:latin typeface="Century Gothic" panose="020B0502020202020204" pitchFamily="34" charset="0"/>
              </a:rPr>
              <a:t>“From </a:t>
            </a:r>
            <a:r>
              <a:rPr lang="en-ZA" sz="2800" dirty="0">
                <a:solidFill>
                  <a:schemeClr val="tx2"/>
                </a:solidFill>
                <a:latin typeface="Century Gothic" panose="020B0502020202020204" pitchFamily="34" charset="0"/>
              </a:rPr>
              <a:t>01 March 2015, authors of research papers generated from research either fully or partially funded by NRF, when submitting and publishing in academic journals, should deposit their final peer-reviewed manuscripts that have been accepted by the journals, to the administering Institution Repository with an embargo period of no more than 12 months</a:t>
            </a:r>
            <a:r>
              <a:rPr lang="en-ZA" sz="2800" dirty="0" smtClean="0">
                <a:solidFill>
                  <a:schemeClr val="tx2"/>
                </a:solidFill>
                <a:latin typeface="Century Gothic" panose="020B0502020202020204" pitchFamily="34" charset="0"/>
              </a:rPr>
              <a:t>.”</a:t>
            </a:r>
            <a:endParaRPr lang="en-ZA" sz="2800" dirty="0">
              <a:solidFill>
                <a:schemeClr val="tx2"/>
              </a:solidFill>
              <a:latin typeface="Century Gothic" panose="020B0502020202020204" pitchFamily="34" charset="0"/>
            </a:endParaRPr>
          </a:p>
        </p:txBody>
      </p:sp>
      <p:sp>
        <p:nvSpPr>
          <p:cNvPr id="4" name="TextBox 3"/>
          <p:cNvSpPr txBox="1"/>
          <p:nvPr/>
        </p:nvSpPr>
        <p:spPr>
          <a:xfrm>
            <a:off x="4160520" y="5412254"/>
            <a:ext cx="4684296" cy="1107996"/>
          </a:xfrm>
          <a:prstGeom prst="rect">
            <a:avLst/>
          </a:prstGeom>
          <a:noFill/>
        </p:spPr>
        <p:txBody>
          <a:bodyPr wrap="none" rtlCol="0">
            <a:spAutoFit/>
          </a:bodyPr>
          <a:lstStyle/>
          <a:p>
            <a:r>
              <a:rPr lang="en-ZA" sz="6600" dirty="0" smtClean="0">
                <a:solidFill>
                  <a:srgbClr val="002060"/>
                </a:solidFill>
                <a:latin typeface="Century Gothic" panose="020B0502020202020204" pitchFamily="34" charset="0"/>
              </a:rPr>
              <a:t>+ data sets</a:t>
            </a:r>
            <a:endParaRPr lang="en-ZA" sz="66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00516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0" y="2122931"/>
            <a:ext cx="9103043" cy="4302826"/>
          </a:xfrm>
          <a:prstGeom prst="rect">
            <a:avLst/>
          </a:prstGeom>
          <a:ln>
            <a:solidFill>
              <a:schemeClr val="bg1">
                <a:lumMod val="50000"/>
              </a:schemeClr>
            </a:solidFill>
          </a:ln>
        </p:spPr>
      </p:pic>
      <p:sp>
        <p:nvSpPr>
          <p:cNvPr id="7" name="Title 1"/>
          <p:cNvSpPr>
            <a:spLocks noGrp="1"/>
          </p:cNvSpPr>
          <p:nvPr>
            <p:ph type="title"/>
          </p:nvPr>
        </p:nvSpPr>
        <p:spPr>
          <a:xfrm>
            <a:off x="628650" y="365126"/>
            <a:ext cx="7886700" cy="1325563"/>
          </a:xfrm>
        </p:spPr>
        <p:txBody>
          <a:bodyPr>
            <a:normAutofit fontScale="90000"/>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DHET Research Outputs Policy 2015 (funding for accredited journal titles)</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14803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DHET Research Outputs Policy 2015 (funding for accredited journal titles)</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275727" y="2128362"/>
            <a:ext cx="8592546" cy="2145982"/>
          </a:xfrm>
          <a:prstGeom prst="rect">
            <a:avLst/>
          </a:prstGeom>
          <a:ln>
            <a:solidFill>
              <a:schemeClr val="bg1">
                <a:lumMod val="50000"/>
              </a:schemeClr>
            </a:solidFill>
          </a:ln>
        </p:spPr>
      </p:pic>
    </p:spTree>
    <p:extLst>
      <p:ext uri="{BB962C8B-B14F-4D97-AF65-F5344CB8AC3E}">
        <p14:creationId xmlns:p14="http://schemas.microsoft.com/office/powerpoint/2010/main" val="298710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6928" y="365126"/>
            <a:ext cx="8677072" cy="1325563"/>
          </a:xfrm>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Open Access at </a:t>
            </a:r>
            <a:r>
              <a:rPr lang="en-ZA" sz="3600" b="1" dirty="0" err="1" smtClean="0">
                <a:solidFill>
                  <a:srgbClr val="002060"/>
                </a:solidFill>
                <a:effectLst>
                  <a:outerShdw blurRad="38100" dist="38100" dir="2700000" algn="tl">
                    <a:srgbClr val="000000">
                      <a:alpha val="43137"/>
                    </a:srgbClr>
                  </a:outerShdw>
                </a:effectLst>
                <a:latin typeface="Century Gothic" panose="020B0502020202020204" pitchFamily="34" charset="0"/>
              </a:rPr>
              <a:t>ASSAf</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4"/>
          <a:stretch>
            <a:fillRect/>
          </a:stretch>
        </p:blipFill>
        <p:spPr>
          <a:xfrm>
            <a:off x="0" y="1992875"/>
            <a:ext cx="9144000" cy="4865126"/>
          </a:xfrm>
          <a:prstGeom prst="rect">
            <a:avLst/>
          </a:prstGeom>
          <a:ln>
            <a:solidFill>
              <a:schemeClr val="bg2">
                <a:lumMod val="50000"/>
              </a:schemeClr>
            </a:solidFill>
          </a:ln>
        </p:spPr>
      </p:pic>
    </p:spTree>
    <p:extLst>
      <p:ext uri="{BB962C8B-B14F-4D97-AF65-F5344CB8AC3E}">
        <p14:creationId xmlns:p14="http://schemas.microsoft.com/office/powerpoint/2010/main" val="416647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UNESCO Open Access Policy Africa initiative</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Rectangle 2"/>
          <p:cNvSpPr/>
          <p:nvPr/>
        </p:nvSpPr>
        <p:spPr>
          <a:xfrm>
            <a:off x="311285" y="1859340"/>
            <a:ext cx="8657617" cy="3539430"/>
          </a:xfrm>
          <a:prstGeom prst="rect">
            <a:avLst/>
          </a:prstGeom>
        </p:spPr>
        <p:txBody>
          <a:bodyPr wrap="square">
            <a:spAutoFit/>
          </a:bodyPr>
          <a:lstStyle/>
          <a:p>
            <a:pPr>
              <a:spcAft>
                <a:spcPts val="0"/>
              </a:spcAft>
            </a:pPr>
            <a:r>
              <a:rPr lang="en-ZA" sz="2800" dirty="0" smtClean="0">
                <a:solidFill>
                  <a:srgbClr val="002060"/>
                </a:solidFill>
                <a:latin typeface="Century Gothic" panose="020B0502020202020204" pitchFamily="34" charset="0"/>
                <a:ea typeface="Calibri" panose="020F0502020204030204" pitchFamily="34" charset="0"/>
                <a:cs typeface="Times New Roman" panose="02020603050405020304" pitchFamily="18" charset="0"/>
              </a:rPr>
              <a:t>“UNESCO </a:t>
            </a:r>
            <a:r>
              <a:rPr lang="en-ZA" sz="2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indicated that they are prepared to play a consultative role, and </a:t>
            </a:r>
            <a:r>
              <a:rPr lang="en-ZA" sz="2800" b="1"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work with African countries interested in working towards a national Open Access policy</a:t>
            </a:r>
            <a:r>
              <a:rPr lang="en-ZA" sz="2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It was in this regard that the Academy of Science of South Africa (</a:t>
            </a:r>
            <a:r>
              <a:rPr lang="en-ZA" sz="2800" dirty="0" err="1">
                <a:solidFill>
                  <a:srgbClr val="002060"/>
                </a:solidFill>
                <a:latin typeface="Century Gothic" panose="020B0502020202020204" pitchFamily="34" charset="0"/>
                <a:ea typeface="Calibri" panose="020F0502020204030204" pitchFamily="34" charset="0"/>
                <a:cs typeface="Times New Roman" panose="02020603050405020304" pitchFamily="18" charset="0"/>
              </a:rPr>
              <a:t>ASSAf</a:t>
            </a:r>
            <a:r>
              <a:rPr lang="en-ZA" sz="2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submitted a letter to Dr Bhanu Neupane, Programme Specialist in Paris, France to express it interest to </a:t>
            </a:r>
            <a:r>
              <a:rPr lang="en-ZA" sz="2800" dirty="0" smtClean="0">
                <a:solidFill>
                  <a:srgbClr val="002060"/>
                </a:solidFill>
                <a:latin typeface="Century Gothic" panose="020B0502020202020204" pitchFamily="34" charset="0"/>
                <a:ea typeface="Calibri" panose="020F0502020204030204" pitchFamily="34" charset="0"/>
                <a:cs typeface="Times New Roman" panose="02020603050405020304" pitchFamily="18" charset="0"/>
              </a:rPr>
              <a:t>participate.” </a:t>
            </a:r>
            <a:endParaRPr lang="en-ZA"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86392" y="5557331"/>
            <a:ext cx="5982510" cy="1200329"/>
          </a:xfrm>
          <a:prstGeom prst="rect">
            <a:avLst/>
          </a:prstGeom>
        </p:spPr>
        <p:txBody>
          <a:bodyPr wrap="square">
            <a:spAutoFit/>
          </a:bodyPr>
          <a:lstStyle/>
          <a:p>
            <a:pPr algn="r"/>
            <a:r>
              <a:rPr lang="en-ZA" i="1" dirty="0">
                <a:solidFill>
                  <a:schemeClr val="tx2"/>
                </a:solidFill>
                <a:latin typeface="Century Gothic" panose="020B0502020202020204" pitchFamily="34" charset="0"/>
                <a:ea typeface="Calibri" panose="020F0502020204030204" pitchFamily="34" charset="0"/>
                <a:cs typeface="Times New Roman" panose="02020603050405020304" pitchFamily="18" charset="0"/>
              </a:rPr>
              <a:t>Consultative Forum on Open Access (OA): Towards high level interventions for research and development in </a:t>
            </a:r>
            <a:r>
              <a:rPr lang="en-ZA" i="1" dirty="0" smtClean="0">
                <a:solidFill>
                  <a:schemeClr val="tx2"/>
                </a:solidFill>
                <a:latin typeface="Century Gothic" panose="020B0502020202020204" pitchFamily="34" charset="0"/>
                <a:ea typeface="Calibri" panose="020F0502020204030204" pitchFamily="34" charset="0"/>
                <a:cs typeface="Times New Roman" panose="02020603050405020304" pitchFamily="18" charset="0"/>
              </a:rPr>
              <a:t>Africa</a:t>
            </a:r>
          </a:p>
          <a:p>
            <a:pPr algn="r"/>
            <a:r>
              <a:rPr lang="en-ZA" i="1" dirty="0" smtClean="0">
                <a:solidFill>
                  <a:schemeClr val="tx2"/>
                </a:solidFill>
                <a:latin typeface="Century Gothic" panose="020B0502020202020204" pitchFamily="34" charset="0"/>
                <a:cs typeface="Times New Roman" panose="02020603050405020304" pitchFamily="18" charset="0"/>
              </a:rPr>
              <a:t>29 &amp; 30 January 2015, Kenya</a:t>
            </a:r>
            <a:endParaRPr lang="en-ZA" dirty="0">
              <a:solidFill>
                <a:schemeClr val="tx2"/>
              </a:solidFill>
            </a:endParaRPr>
          </a:p>
        </p:txBody>
      </p:sp>
    </p:spTree>
    <p:extLst>
      <p:ext uri="{BB962C8B-B14F-4D97-AF65-F5344CB8AC3E}">
        <p14:creationId xmlns:p14="http://schemas.microsoft.com/office/powerpoint/2010/main" val="13701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UNESCO Open Access Policy Africa initiative</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4"/>
          <a:stretch>
            <a:fillRect/>
          </a:stretch>
        </p:blipFill>
        <p:spPr>
          <a:xfrm>
            <a:off x="196283" y="1803404"/>
            <a:ext cx="8751433" cy="3879501"/>
          </a:xfrm>
          <a:prstGeom prst="rect">
            <a:avLst/>
          </a:prstGeom>
          <a:ln>
            <a:solidFill>
              <a:schemeClr val="bg1">
                <a:lumMod val="50000"/>
              </a:schemeClr>
            </a:solidFill>
          </a:ln>
        </p:spPr>
      </p:pic>
      <p:sp>
        <p:nvSpPr>
          <p:cNvPr id="7" name="TextBox 6"/>
          <p:cNvSpPr txBox="1"/>
          <p:nvPr/>
        </p:nvSpPr>
        <p:spPr>
          <a:xfrm>
            <a:off x="5399950" y="5944861"/>
            <a:ext cx="3547766" cy="646331"/>
          </a:xfrm>
          <a:prstGeom prst="rect">
            <a:avLst/>
          </a:prstGeom>
          <a:noFill/>
        </p:spPr>
        <p:txBody>
          <a:bodyPr wrap="none" rtlCol="0">
            <a:spAutoFit/>
          </a:bodyPr>
          <a:lstStyle/>
          <a:p>
            <a:r>
              <a:rPr lang="en-ZA" sz="3600" b="1" dirty="0" smtClean="0">
                <a:solidFill>
                  <a:srgbClr val="002060"/>
                </a:solidFill>
                <a:latin typeface="Century Gothic" panose="020B0502020202020204" pitchFamily="34" charset="0"/>
              </a:rPr>
              <a:t>+ </a:t>
            </a:r>
            <a:r>
              <a:rPr lang="en-ZA" sz="3600" b="1" dirty="0" err="1" smtClean="0">
                <a:solidFill>
                  <a:srgbClr val="002060"/>
                </a:solidFill>
                <a:latin typeface="Century Gothic" panose="020B0502020202020204" pitchFamily="34" charset="0"/>
              </a:rPr>
              <a:t>ASSAf</a:t>
            </a:r>
            <a:r>
              <a:rPr lang="en-ZA" sz="3600" b="1" dirty="0" smtClean="0">
                <a:solidFill>
                  <a:srgbClr val="002060"/>
                </a:solidFill>
                <a:latin typeface="Century Gothic" panose="020B0502020202020204" pitchFamily="34" charset="0"/>
              </a:rPr>
              <a:t> </a:t>
            </a:r>
            <a:r>
              <a:rPr lang="en-ZA" sz="3600" b="1" dirty="0" err="1" smtClean="0">
                <a:solidFill>
                  <a:srgbClr val="002060"/>
                </a:solidFill>
                <a:latin typeface="Century Gothic" panose="020B0502020202020204" pitchFamily="34" charset="0"/>
              </a:rPr>
              <a:t>CSPiSA</a:t>
            </a:r>
            <a:endParaRPr lang="en-ZA" sz="36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67365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Guidelines to an effective Open Access policy</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4"/>
          <a:stretch>
            <a:fillRect/>
          </a:stretch>
        </p:blipFill>
        <p:spPr>
          <a:xfrm>
            <a:off x="0" y="2237361"/>
            <a:ext cx="9205909" cy="4585715"/>
          </a:xfrm>
          <a:prstGeom prst="rect">
            <a:avLst/>
          </a:prstGeom>
        </p:spPr>
      </p:pic>
      <p:sp>
        <p:nvSpPr>
          <p:cNvPr id="7" name="Rectangle 6"/>
          <p:cNvSpPr/>
          <p:nvPr/>
        </p:nvSpPr>
        <p:spPr>
          <a:xfrm>
            <a:off x="628650" y="1640860"/>
            <a:ext cx="8515350" cy="369332"/>
          </a:xfrm>
          <a:prstGeom prst="rect">
            <a:avLst/>
          </a:prstGeom>
        </p:spPr>
        <p:txBody>
          <a:bodyPr wrap="square">
            <a:spAutoFit/>
          </a:bodyPr>
          <a:lstStyle/>
          <a:p>
            <a:r>
              <a:rPr lang="en-ZA" dirty="0">
                <a:hlinkClick r:id="rId5"/>
              </a:rPr>
              <a:t>http://</a:t>
            </a:r>
            <a:r>
              <a:rPr lang="en-ZA" dirty="0" smtClean="0">
                <a:hlinkClick r:id="rId5"/>
              </a:rPr>
              <a:t>cyber.law.harvard.edu/hoap/Good_practices_for_university_open-access_policies</a:t>
            </a:r>
            <a:r>
              <a:rPr lang="en-ZA" dirty="0" smtClean="0"/>
              <a:t> </a:t>
            </a:r>
            <a:endParaRPr lang="en-ZA" dirty="0"/>
          </a:p>
        </p:txBody>
      </p:sp>
    </p:spTree>
    <p:extLst>
      <p:ext uri="{BB962C8B-B14F-4D97-AF65-F5344CB8AC3E}">
        <p14:creationId xmlns:p14="http://schemas.microsoft.com/office/powerpoint/2010/main" val="253442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023353"/>
            <a:ext cx="9201920" cy="4834647"/>
          </a:xfrm>
          <a:prstGeom prst="rect">
            <a:avLst/>
          </a:prstGeom>
        </p:spPr>
      </p:pic>
      <p:sp>
        <p:nvSpPr>
          <p:cNvPr id="5" name="Rectangle 4"/>
          <p:cNvSpPr/>
          <p:nvPr/>
        </p:nvSpPr>
        <p:spPr>
          <a:xfrm>
            <a:off x="379379" y="269027"/>
            <a:ext cx="8570068" cy="923330"/>
          </a:xfrm>
          <a:prstGeom prst="rect">
            <a:avLst/>
          </a:prstGeom>
        </p:spPr>
        <p:txBody>
          <a:bodyPr wrap="square">
            <a:spAutoFit/>
          </a:bodyPr>
          <a:lstStyle/>
          <a:p>
            <a:r>
              <a:rPr lang="en-ZA" dirty="0">
                <a:hlinkClick r:id="rId3"/>
              </a:rPr>
              <a:t>http://www.unesco.org/new/en/communication-and-information/resources/publications-and-communication-materials/publications/full-list/policy-guidelines-for-the-development-and-promotion-of-open-access</a:t>
            </a:r>
            <a:r>
              <a:rPr lang="en-ZA" dirty="0" smtClean="0">
                <a:hlinkClick r:id="rId3"/>
              </a:rPr>
              <a:t>/</a:t>
            </a:r>
            <a:r>
              <a:rPr lang="en-ZA" dirty="0" smtClean="0"/>
              <a:t> </a:t>
            </a:r>
            <a:endParaRPr lang="en-ZA" dirty="0"/>
          </a:p>
        </p:txBody>
      </p:sp>
    </p:spTree>
    <p:extLst>
      <p:ext uri="{BB962C8B-B14F-4D97-AF65-F5344CB8AC3E}">
        <p14:creationId xmlns:p14="http://schemas.microsoft.com/office/powerpoint/2010/main" val="7340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Thank you</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28650" y="1779417"/>
            <a:ext cx="7886700" cy="1204648"/>
          </a:xfrm>
        </p:spPr>
        <p:txBody>
          <a:bodyPr>
            <a:noAutofit/>
          </a:bodyPr>
          <a:lstStyle/>
          <a:p>
            <a:pPr marL="0" indent="0" algn="ctr">
              <a:buNone/>
            </a:pPr>
            <a:r>
              <a:rPr lang="en-ZA" dirty="0" smtClean="0">
                <a:solidFill>
                  <a:schemeClr val="tx2"/>
                </a:solidFill>
                <a:latin typeface="Century Gothic" panose="020B0502020202020204" pitchFamily="34" charset="0"/>
                <a:hlinkClick r:id="rId4"/>
              </a:rPr>
              <a:t>ina@assaf.org.za</a:t>
            </a:r>
            <a:endParaRPr lang="en-ZA" dirty="0" smtClean="0">
              <a:solidFill>
                <a:schemeClr val="tx2"/>
              </a:solidFill>
              <a:latin typeface="Century Gothic" panose="020B0502020202020204" pitchFamily="34" charset="0"/>
            </a:endParaRPr>
          </a:p>
          <a:p>
            <a:pPr marL="0" indent="0" algn="ctr">
              <a:buNone/>
            </a:pPr>
            <a:endParaRPr lang="en-ZA" dirty="0">
              <a:solidFill>
                <a:schemeClr val="tx2"/>
              </a:solidFill>
              <a:latin typeface="Century Gothic" panose="020B0502020202020204" pitchFamily="34" charset="0"/>
            </a:endParaRPr>
          </a:p>
          <a:p>
            <a:pPr marL="0" indent="0" algn="ctr">
              <a:buNone/>
            </a:pPr>
            <a:r>
              <a:rPr lang="en-ZA" dirty="0" smtClean="0">
                <a:solidFill>
                  <a:schemeClr val="tx2"/>
                </a:solidFill>
                <a:latin typeface="Century Gothic" panose="020B0502020202020204" pitchFamily="34" charset="0"/>
              </a:rPr>
              <a:t>Planning Manager</a:t>
            </a:r>
          </a:p>
          <a:p>
            <a:pPr marL="0" indent="0" algn="ctr">
              <a:buNone/>
            </a:pPr>
            <a:r>
              <a:rPr lang="en-ZA" dirty="0" smtClean="0">
                <a:solidFill>
                  <a:schemeClr val="tx2"/>
                </a:solidFill>
                <a:latin typeface="Century Gothic" panose="020B0502020202020204" pitchFamily="34" charset="0"/>
              </a:rPr>
              <a:t>Academy of Science of South Africa (</a:t>
            </a:r>
            <a:r>
              <a:rPr lang="en-ZA" dirty="0" err="1" smtClean="0">
                <a:solidFill>
                  <a:schemeClr val="tx2"/>
                </a:solidFill>
                <a:latin typeface="Century Gothic" panose="020B0502020202020204" pitchFamily="34" charset="0"/>
              </a:rPr>
              <a:t>ASSAf</a:t>
            </a:r>
            <a:r>
              <a:rPr lang="en-ZA" dirty="0" smtClean="0">
                <a:solidFill>
                  <a:schemeClr val="tx2"/>
                </a:solidFill>
                <a:latin typeface="Century Gothic" panose="020B0502020202020204" pitchFamily="34" charset="0"/>
              </a:rPr>
              <a:t>)</a:t>
            </a:r>
            <a:endParaRPr lang="en-ZA"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47786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Berlin Declaration</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7" name="AutoShape 6" descr="data:image/jpeg;base64,/9j/4AAQSkZJRgABAQAAAQABAAD/2wCEAAkGBxQSERQUExQVFhQWGBgYGRgYFxocHhwcHBgYHBgbGh8cHCggGhomHxoeIjEhJSotLi4uGB8zODYsNygtLisBCgoKDg0OGxAQGywkHyUsLCwsLSwsLywsLDQsLCwsLCwsLCwsLCwsLCwsLCwsLCwsLCwsLCwsLCwsLCwsLCwsLP/AABEIAMkA+wMBEQACEQEDEQH/xAAbAAEAAgMBAQAAAAAAAAAAAAAABQYCAwQBB//EAFIQAAIBAwICBgQICgcFBgcAAAECAwAEERIhBTEGEyJBUWEycYGRBxQjQlJyobEzNDVic4KSssHSFSRDY3STohZTs8LRRFSD4fDxFyZFhKO0w//EABkBAQADAQEAAAAAAAAAAAAAAAABAgMEBf/EADgRAAIBAgMEBwgCAgIDAQAAAAABAgMREiExBEFRYRMiMjNxgaEUI5GxwdHh8EJSNGKS8UNTgkT/2gAMAwEAAhEDEQA/APuNAKAUAoBQCgFAKAUAoBQEJx3pZa2m00q6voL2m9w5es4FSk2Y1K9On2mQY6UX9z+J2JVDyluDpHr05GfYTU2S1Menqz7EPiejo9xObefiAiH0YI/sDdk+/NLodFXl2p28EZD4PI2/C3d5L9aXb7j99MRPsi3yb8z0fBlY96ynzMhpiY9hpcPUf/DW1H4OS5jP5kuPvFMTHsdNaNrzMT0MuY/xfiVwvlL8oPtIA91MS4D2aa7M355mPxjjFt6ccF4g70Oh/wCA9ymmRF9ohqlL0Oiw+EG3ZuruFktZfozKQP2u4ebAUwstHa4N2l1XzLZFKrAMpDKdwQcg+ojnVTpTuZ0JFAKAUAoBQCgFAKAUAoBQCgFAKAUAoBQCgFARfH+kEFnHrnfT9FRuzeSjv9fId9Slcyq1oU1eTKsrcR4luM2Nqf8AOcfYVB9n61Tkjn99W/1j6k9wHofa2mDHGGk/3j9p8+OTsvsAqHJs2pbPTp6LPidPF+klra/hpkQ/Rzlv2Vy32USZadaEO0yvnp8ZdrOyuZ/ziuhP2sH7cVOHiYe1YuxFs9XifGJPQtbaIf3kmoj16G/hSyGPaJaRS8TCeTjKKzvJYIqjJLFwAO8kkbCnVDe0rNuJmJ+NKAdFlKPIuMjyJIFOqTfaV/Vnh6V30P4xw2THe0Lh/sAP2mllxI6erHtQ+GZ28N+ECylOlpDC/esw0Y9Z9Ee+mFl47XSeTdvHInb2xhuY9MiJKh3GQGHrB7vWKqbSjGazzKlN0NmtCZOGTlN8m3kJaNvUTyPr38xVsV9TlezSp50X5PQ7OB9NVeT4vdxm1ueWl/RbuGhj49w7+4mjjwL09pTeGasy21U6hQCgFAKAUAoBQCgFAKAUAoBQCgFAKAUBVulPSvqHFtbJ194/oxjcJn50nhtvjbbc4G9WSOattGF4YK8jV0e6HaZPjN6/xi7ODlt0TwCDGNvHG3cB3nLciKWzWeOo7yJPpH0ot7IDrWy59GJN3bwwO4eZxUJXNKteFPXXgV4Q8T4hu7fEbc8lXPXMPM7Ff9PqNWyRhavV16q9T296O23DUjnSBZQsi9fJNl3CNsZF+aCGIJwOWai7ZLowopSSvxvqXlCMDHLuxVTsK7wP5PiF9F3P1M6/rJoc+9PtqXoYU8qkl4My+EJscOuAObBEH68iL/GkdRtL90ywquAB4VBuVyGVrjibYY9VaR6TgkBpZQCc9zaUA2PItU7jBNyq8l82bOmK2qwF7mFZeSoukF2c7KiH0tRPh50V9wr9Go3mrlcborNaRfGLS4NqQuuSCV9cQ2yw1Y7uWSCfMVa99Tn6CVOOKDw8nmif6C9IZb63MksPV4OkMD2XxzKg7gA7d/r2OIkrG+zVnVjdqxI8e4DBeR9XOmodzDZlPip7vuPfmoTsaVaUaitIqVvxK44S6xXZaayY4juMEtH4LJ5f+hn0Ra19DlU57O7TzjufDxL5BMrqGRgysAQQcgg8iCOYqh2ppq6NlCRQCgFAKAUAoBQCgFAKAUAoBQCgKr0w6RvEy2tqNd5Nso7ox9NvtxnwJOw3slvOavWcepDtP0Oron0YSzQknrLiTeWU7ljzIBO+nPv5mobuWo0FTXF72RvSHpRI8xs+HqJLj58h9CEd5J5Fh9h23O1SlvZnVrtvo6Wb47kdnRrofHbHrpCZ7pt2mfcg/mZ9H18/ZtRyLUtnjB4nnLiaoriSwuOrlZntJ3+TkYlmikY56tydyjH0WPLkfGo1QTlSlZ5xenLkSvSLilrDEy3UiKjqVKncsCMEBRufYKJPcaVakIrrsqXBulM3URw2NpcXKxroE02I1IGw35HAwOYOBVrLec0K8sKjTi3zeR1C04xI3WFrK3YjSSFLPjcgEkMCASTz76jqlsO0N3eFGDcO4h87i0QPh1UVMuA6Ot/7PRG1LDiw3jvrebyeMAe9FNMuAw7QtJp+Rpt+JcRtNRk4fFIrMXdrU4JY4yxXcsxxzwKmye8hTrU73gn4DhvSGzurxZZZmjkjXTFbzroEbn03zkqznYDkQO6jTSEK1Oc7ydraJ5Gq7lbjNwYYyV4fC3yjjbrnG4VT9H/3+jTslZP2meFdla8y/W8CxqqIoVVAAAGAAOQFUO5JJWRsoSabu2SVGSRQyMMFSMgihDSasyhRtJwWYKxZ+HStsTkmBj3H837+fPOq/a8ThV9ml/o/Q+gxuGAIIIIBBG4IPIjxFUO9GVAKAUAoBQCgFAKAUAoBQCgFAQvS3j62Vu0hGpz2Y0+k55D1d58h44qUrmNeqqcb/A4OhPR5oFa4uO1dz9qRjzUHcIPDG2ceAHICpk9xTZ6LisUu09fscvSvjksswsLI/LsPlZRyhTbO/c2D7MjG5GCW9la1SUpdFT13vgd9n0QihtOoheSJshjKhw5ccmbuZfzTtj31F8zSOzxjDDHLmZ8M4ncRMYrxB2VLC5TaJlXmXz+Cfy5HfFLcBCc4u1Ree78ELc9JLm/douGqFjBw91IOyP0YI3PsJ8hzq1ramLrTqvDS04/YiCthZy4xJxK/J3+f2vtVcEfnMKnN8jH3VN/3kTS2vFrv05I7GM8lQa5MeZ7vYR6qrkjfDtFTV4V6mxfg5gfe4nubg9+uTb3c/tpiJ9ji+02/M6F+Djh3+4P+ZJ/NTEyfYqPD1Zql+DSx5ossZ+kkjZH7WaYmQ9ipbrrzNLdFb233tOIOQP7O4Gsftb49iil09UR0FWHYn8SG4ss1/YSTXMdvGEDdXIi5eVs4j6tmPycbNgZ31A7YG5lZPIxmpVaTlNJc+PhyPoPCbKK1hjgTSoUAAbAk958yTv7aq8zvhGMIqKO/NQXFAKA5+IWaTRvFIoZHGGB8P4Hvz3UKyipKzKZ0Vu3sLk8OnYtG2WtZD3r3xnzHh45HIrVnnmclGTpT6KXk/oXuqnaKAUAoBQCgFAKAUAoBQCgPCaAoXBl/pPiDXbb2tqTHAO5n2LSfcf2PCrvJWOGn7+rjeiyX3Jzpt0gNpAOrGq4lPVwpzyx2zjvAyPWSB31WKubbRW6OOWr0Izg/A7mwhVoUinmfL3Otyrux3AR8EADJ9LmSTtmpbuZ06U6UbxSb3/8AZM2HSVH1iaOW3eNS7iVCFCjmQ4yjD258qixvGsne6tbj9ypzytxYtLKxg4XCSdzpMxU7knuXPu5Dtbrbs+JyNvaM3lBeplbPNxMdTZg2nDk7OsDDSAcwg7h/6Od1ppqE5VurDqw+ZcuA9H4LNNEEYXxbmzfWbmfVy8Kq3c7KdKNNWiiUqDQUAoCO4vxUQxkqBJJqEaRgjLSN6Kn6O3aJ7lBNTYznPCstSk9KUMUtus05MswcTSaisccTABwi5wg06wp9IlcknFWWaOSt1ZRUnm734Jfuhsu+I2nENIkuI4rKM4SEOFkmI2BZR2kjHJVA1HOdtqWaEp06zs3aPC+b/BzdKbeEWrtBZwxQjTqlnTq3kGfQiDKZdRAxqbB8PEERWUcF4xSXF5X8N5ky8Snhku5Z/iMUaF4olHcoyOsz3EDGG8fRHIstB76cXNvCty+5f+E3DSQRO66XeNGZfAlQSPYTVDug24ps66FhQFe6b8B+N25CbTxHrIWGxDjfGe7OMevB7qlOxhtFLpI5arNGzoZx345arIdpF7Eq8sOvPbuzsceeO6jVmTs9XpIX37ydqDYUAoBQCgFAKAUAoBQCgKr8IvFGitOqi/DXLCGMDn2tmPu2z4sKtFZnNtU3GFlq8iY4BwtbS2jhXGEXc+Lc2b2nJqG7s1pwVOCiincDvI7u/kv55ESGMmC1DsFDEDtOMnc4Of1vzas8lY5KclUqOpJ5LJF/inVhlWVh4gg/dVDuTT0KJx2VuJ3hs0Yi0tyGuXBxqYcowfIj3hj80Zuslc4qj6ep0a7K1+xzxwf0tMIo+xwy2IXC7dcy8gPBR92/MjDs+JXD08sKygvU+h28KoqoihVUAAAYAA5ADwqh3pJKyNlCRQHhNAQnFL1pmjgt5MGRS7yoQdEQIBKHlrYnSp7sMfm1K4mM5OTUYvXfy/dCl3XE7ewvpCFxFGCI0H9pPpRWYs3eA7hnY89XM1a10cjnClUfDdzZ3cNa0eRpp3W9u3wxjhBmSMDZVUDKALnGtzzJO2TUZmkejbxS60uCzt9PMkptMBF3cxpCqbQW8YUuXYFQW07PKQSAq5Cgk5PMC7tHrzVuCX7qdPCuCSTyi6vgDIN4oM5SAfc8vi3d3chUN8C0Kbk8dTXcuH5JnjXC0uoWikzpbkRsVYbqynuIO9E7GtSCnHCzi4BxJ9Rtrgj4zGMk8hLHnCzKPPkw7mB7sUfEpTm74Jar15k3UGwoBQFFUfEOMbbQX49gmX/qT75PKrao4u6r8pfMvVVO0UAoBQCgFAKAUAoBQCgKO4+N8bxzjsYs+XWv/wCR98dW0icfebRyivVkh8I3E2hsmVPws5EKAc8vzx+rn2kUisy+1Tcadlq8jv4X0dhjtYbd445FjXHbQMCx3dtx3nJqL5mkKMVBQavYgultlacPhNzDbxpcehCVXHbcFcgDYkDJ5d1Srswrxp0o44rPcQ17Zva2tvwyE/1q8OqZ+ZCneQk94wCvmEbvNTq7mUouEI0Y9qWv1PofCOGpbQpDGMIgwPPxJ8ydz66ozuhBQioo7KFxQHjMAMnYCgIHiCm7nNvn+rxqrTY/tGbdIsj5mBqYd+pByJqdDGXXlh3LXny+5S+G8Z+Ly3EcQVZJ3ZbdnwsccIlnbWTy0jWSFHPbxqzRxwqYG0tXpwtd/cmuFW1jCoEYN/OM9oDrTqJJbtH5OEFiTuRzOSTUO5tCNKKy6z+P4RJxBbNJby60LI4VdEYyFUE6IY9gXckkk95PcAMRrkjRe7TnLXl8j3gnCZJJReXg+Wweqi5rAh7h4ykek3sG1S3uQp025dJPXcuH5JfifFoLZdU8qRju1Hc+oc2PqqtjWdSMFeTsVK4+EpHYrZ209yw+ipA9ewLe8CrYOJyvbU8qcWzTwLpDc3PEY1uLdYhGHUAbsrtHrGo5zgop2wBvvuBiWkkRSqznVtKNrH0GqHcKAUBVPhL4eZLFpE2kt2WZD4aT2v8ATk+sCrR1OXa4Yqd1qsye4Lfi4t4phykRWx4Ejcew7eyoZvTnjipcTtqC4oBQCgFAKAUAoBQHjHAyeQoCl/BgvWRXN0fSubh2B/NB7I9hLCrSOTZFdSnxZr6QEz8YtYQNS20b3BXPNuSDfbOoJufpUWhFXr14x4K5Ki/4i3KzgT69zn9yOoyNcVV/xXx/BC3eu74tawy6f6pF18oTJXrWxpAzucHQRnuz41bRGEr1K8Yv+Ku/E29CB8bvLu/bdS3UQ+SLjJHr7PtLVDyVi2z+8qSqeSLzVTsFAKAr95F8cneJvxaDSJFz+FkIDBG8Y1UqxHzi4zsCDOhjJdJKz0Xq/sU7o3fzPDJaQZ+MSuCZTnEcHUwokpPzmKqAoHfk7VZpanHRnNpwjq9/KyzJufhVjCEikBvJ1UKkROtsAAALGOxEmw3IA23JqMzZwpRsn1n8fTREvwGwSxtpGk6uLJaWQLtHHsOyvkoAGcbnJ76h5m1OCpxd8t5ycOiNzJ8euvk4YwWt4n20LjeaXO2sjl9Eee9TyRSKcn0k8luX1ZC8Z6Y3Nyso4dGeqjDF7lxgYUEnRq2zt35O/Ic6lRS1Mam0Tnfolkt5F9GuK2Edsk9zi4vnLEqQ0shOtgijVkIcY8OdGnuM6NSkoKU85fFk30e6L3R6y4e5e2kum1yRoiEgZbQoZgdJAPcO/wARUNrQ2pUJ5zcrN6o6RweLh97byopKzhrd3clm61jrRyx3y5DKfWtL3Rbo40qia35eZdKqdYoBQGu4hDoyMMqwKkeRGDQhq6sVD4LJSLR4G9K2mkiPv1feT7qtLU5djfUcXubRc6qdYoBQCgFAKAUAoBQEX0puDHZXLjmsMhHr0HH21K1M6ztTk+TOL4P7bq+G2o8Y9X7ZLf8ANSWpTZo2pRIvov8AKcW4lL9Dqoh5YHaHvSpeiM6Odeb8EXCa5RCoZlUsQFyQMk8gM8z5VU6m0tT5zw280x8avc7l3iQ+GhSqfvL7qvwRwQllVqeRa+gVj1PD7Ze8oHPrftn97HsqstTp2aOGlFFgqDcUBX+KBrqZrZXaOKNQZnQ4YswOiJSNxt22PgVHzjUrLMwnepLAnktft9SrcH45LLayW8QzfTSSBjyCKVQNOx7lwRjnk4AzirNZnNCrKUHBdp3/AOzu4p0UgSMSXcz9lVjVIQIwcDCRooBkkPcAWPqqL8DSdCKV5v4Zfkn+iHCzb2yqyhWJLFQEBUEkqhKABmUYBPec1DZtQhghY4nH9ITnP4lbvv4TyqftiQ+wsO8CmhTvZf6r1f2RH3T/ANKyMNRXh0JOts46913IB7ol8e/7VlZGcvfv/Rev4Nd7fG/hW04fEyW7gLJOYzGix96xggamPLYd/nkFlmxKXSxwU1lx0XkWW14ZaWUepY4ogoAL6QGPcMtjLMT3cyTUXbOhQp0ldJI1zXt06l40ihjAJHxgtqYDxCkCIHxJJHeo5UyIcpvNWXj+5fuRh0qiMvDpi40OsRlAyDokjHWLuNjhl5ii1FbOk2+F/hmTsZyAfKoNkZUAoBQFK6JfJ8U4pF3FopAPrKWY/wCsVZ6I5KOVaovAutVOsUAoBQCgFAKAUAoCu/CE+OG3P1APeyj+NTHUw2nupeB39GU02VqPCCIe6NaPUvRVqcfBFQ6I2bzniPVzNCWvX1OigsVGrsgtkLueeO6pe45aEXLHZ26zLNw3orbQuJdJkmH9rMxkf1gt6PsAqLnRGhCLvq+LzPnMTn/Zydu+SfUf82P+WrfyOBf4rvvf1PrdjHpijUcgqj3ACqHqR0RvoSRHG72TUkFvgTyAnUwysaLjU7Dv3IUDvJ8AalGVSTyjHV+hXOEdItNrdy6P6y1w8YiG5abq0VUHeQNPPwQmpaMIVrRk7Z3052NNh0cvIxrjmFqOrjV9bRyMRGmMtiLsd5IDkZJ3pdERo1FmnbTg9PL6k10QsVeNbmRdUrFtEjM7kx5wrLrJ6sOBq0rjYioZrQimsb1N/SG5aRls4WKySjMjjnFDyZh4O3or5kn5tFxLVW5dSOr15IgOl123yfCrBQruoD45RxY7z3ZHM88HxYVZcWc9eTyo09fkiqz9Dp0luLOK6YqtuJ9A1BZDyKlQ2Acjmc7Yq2JanN7NOLdNS3X8T6p0YvkntIJEAVWjXCjkuBpKj1EEeys3kz06M1OCaIfpB0ls4Jh2kkuh2VQyAKh3yWZjoiO5yfSI235VKTMatanGXF+P6kQV+fjHV9bxGOZpJoUa2gkVY+rdwJFODrk7Oe0ceqp03GMnjted81knkfRJ4A6MjDKsCpHiCMEe6qHe0mrEN0PnYQtbyHMtqxhYnmVABif9aMqfXmpZlRbw4Xqsvt6E9UGwoBQFL4dtx66H0rZGPsKCrfxOSOW0y5oulVOsUAoBQCgFAKAUAoCu/CCmeG3I/Mz7mB/hUx1MNp7qXgd3Rd9VlanxgiP/AONaPUvR7uPgiudApVjk4mHIUJdyMSTgAEnck8htUy3HPszSc78WS1hx97qZRbR5tlJ13D5UNgHswjm+/wA7lsfKosaxqucuqsuP2Pn8Uf8A8u3Kd8U+k+yWP+ar/wAjhX+LJcH9T6zw+XVFGw5Min3gGsz04u6RjxK+SCJpHzhe4DJJJwqqO9iSAB4mgnJRV2QfRviCTz3c26kdUhDbFFVCWVvAiRpAfVVmjGlNSlKXgv3zuVLgdy4uJLm3gS5eQuVClx1aySvJ2z1fViQh1B7QIAAxzzZ8zkpyak5wV7+l3fha5YrJpbuYw3qyJhBJ1ChBGV1YXrGWV2fJBwp0qdJyDiq6aHTFyqSwzXO275krL0iXtCCGa40EqTEq6dQ5qGZlDY5HTnFRY0dX+qb8CGs+KJaWMt7MQ9xM2WA59ZuI7cDmNHokcxhjU2u7GKqKnTdR6v8AbeRG9F7w29i12UMt7dzMmk7FpNbKqH6KjSWPgPUKl62KUZYaeNq8mzumQcMimvLh+uvZ8KMci3zY4x9AbZPPC+yo1yLv3MXOWcn+2RPdC+Fta2MELekq5YeDMxdh7C2PZUPU2oQcKaiyZeMEYIBHnvUG1jnj4bCralijDeIRQffilyuCOtjqoWKzxj+rXsNz/ZT4t5vANkmBz+sShPgwqdxzz6lRS3PJ/Qs1QdAoBQFL4adXHrs/Qt419/VtVn2TkhntEuSRdKqdYoBQCgFAKAUAoBQEb0ktuts7hBzaGQD1lDj7alamdVXg1yZHfB3c9Zw22Pgmj9hiv8KmWpnssr0okJw+wjbivELaZA8cywzhTyOgg7+I1Ny78U3IyjBOtOMt9mXmR0jQklVRBkk4AVQPcABVTsbSR864Zaahxqy7yzSoPHrFLLj3J76vwZwQjfpafn8S0fB/f9dw63bvVOrPrQlPuAPtqstTp2aWKlFnRxAdZe28Z9CNZJyPFwVjj92tj6wvhTcWlnUS8WVDpNZEXlwUaRYZjCt11aFuxoYn0QSpOAufCU1ZaHLWhaba0drkpZ9MrbCQWQjGMInWOsKDuAwx6xjnuCnJ796iz3mkdohbDT9cvydPHIHtLG5k6wtcS6Q0uMdp2Ea6Rnsogbsj2nJJJLNlqiwU275vf6GMnCYBbXJkQGOBGSPxjSJBun0XLBm1Dc9nwFLkOnBRk3otOViD6WRw2l3aXdwCw6tiyjk1wipoYjlk55/3a+FSuCMa6jCcakuHqTHwbcShktljEivOpeWQaWGDI7MSuobjtYyP41EkbbLOMoWvn9zCa2E3HRq7SW9sHAO4R2cgYHcxBz7B4Cn8SHHFtGe5F1qp1igFAQdtxhEWV5ZOc8qIm7N2DoCoqgsxOgtgA+lmpsYqoldt72aOkN0k1lKjo6PKjCONgOsLf2ZVVJ+dg78u/G9ERValTaa104k9bBtC68atI1Y5Zxvj21Bsr2zNtCRQFK6HfKcS4pN3a44gfqBlb90VZ6I5KHWqzl4IutVOsUAoBQCgFAKAUAoDwigKV8Gh6r45aHnb3DaR+Y3o/uk+2rS4nHsnVxQ4M86U/wBW4pY3XJJNVtIfrZ0Z9rZ/VotLCt1K0J8cmdd1C/EZ2jZWSyhchwQQbiRTuP0Kkb/SI9zQu06srfxXr+Di45/U+L2txyiuVNvJ4BhjQT/p9imizRnU93XjPc8mcHDL48NnvrQAdoia1U8mMhCKg8tRUbfQY1OuZSE+hlKHmvM38Qtv6LuLe4BkkiZJUn3yS2kSPKoJ5nqyzAbdg+Josy0o9DNS1Wd/nf0O7hnD4ArXl+0euZutCSuNEWQAgAY6TIFCgtjORgecX3IvGEO8qavPPREjEDeSRlUKWsTBwWXSZXX0NKkZESntZONTBcbDJjQ07x8l6/gz6d6P6PuA7acodJ79fOMDxJYCi1G0W6J3IzhHFOtheR0DQyArdxHZ4ZAoSXKnnGQMkbMNzvnAlozhUxRbej1XDj5FotIozGqoQ6L2BltfonSQSSSWBGDk5yDVTpjhtkRfHuisN0yyFpIpVGBLC2hseBOMEVKdjOpQjN30fFHTwHgMdoH0s7ySHMksjancjYaj4AchRu5NKkqembe9krUGooBQEHx6BYlMsaqjPJCssigBzGZFVssBnZTz5gZxggVKMakUldcrvzJW2tEjzoULnmQNz5k8yfM1BqopaG+hIoDTeXAjjeRtlRSx9SjJ+6hEnZXZVfgttyLIzP6dxLJKfadPu7OfbVpanNsa93ie9tlwqp1CgFAKAUAoBQCgFAKAo98finGo5OUd7H1ZP94uNPt2UD6xq2sTjl7vaE90svMmOnXBzdWUqKPlFHWR+OpNwB5kZX9aoTszXaKfSU2t+43dD+Mi7s4pvnEaX+uuze87+oijVmTQqdJTUiE6QQtxMXlsgXq4AoR+/wCMjLFQfAKQp8NRqVkY1V02KC3fMiFnF7bW94w/rNhIvXrjtFVYGTbnnA1jzDip0djNS6WMaj1i8/31LD0puWkns4oFSVyZJu1ugTqnj1vjmnyuwHpYxkVCRvWk3KMY5vX0t9TUeidrbo00zldO7PEFtwPJeoCt6gWYknvpcdBCCxS9MvkS3RaB47ctKZMuzSBZXZ2jQ+ghZyTkKATk7EtUM0opqN3457iucduzfzotipkaIkfGGPyETd7oOUsw7jvjbHeRKy1OepLpZWpq/PcvuzlubSPg00D6pJUuBIlzqyxfHa63H5uTkfRJ5nJM9oo4x2Zp631+5Y+jPSC2nlaC0C9TFGGyq6BlmOyLgbd5OOZFVatqdFKtCbcYaIslQdAoBQCgNVwzAdhQx8C2n7cGhDvuKZ0w0SW8wkaNp/RETFhpB2+RVsdZMfmvjdsYwNqsjkr2cXe1+H258C7RrgAb7Ac+ftqp2IyoBQFQ+E29ZbQQR/hbp1hQeRI1ezHZ/Wq0Vmcu1yahhWryLNwyyWCGOJfRjRUHsAGaqzohFRiorcdNCwoBQCgFAKAUAoBQCgK30/4Obmzbq89dERLERz1L3DzIyB54q0XZnPtNPHDLVZo7ei3GReWscwxlhhgO5xsw9+48iKhqxejU6SCkVTt8O4hLChCw3wZoWb0Y58cj5Ekewp4Grao5c6NVxWktOTLh0e4ULW3SIHJAy7d7O27sfWSfsqrZ10oYIqJRuIXJgnfidsjGHrJIbqPuYI+nrV9f2HyJNWWeRxTbhJ1oLLNNfUhuD8SkhnNyOst7G4YxRyaVfQqsdA7YOiPJOw254zpqWsjKnOUZY9IvJb/1H0yz4GhZZZJJLhx2kaRgVXwZEQCMH84DPnVLnoxpK927/vDQkL6yjmTRKodDzU8j6x3jyNQaSipKzNkMKooVVCqBgAAAAeAA5UCSWSK50r7F1w6U8hO0XtliYL9oqVvMK1lODfG3xRC2fAsXt6sREVwjrcwyY2ZZRh43A9KLUpBHdnI3qb5GUaVqksOT1Xn9C1cE44Ji0ci9VcR/hImO4/OQ/PjPcw9uKix0wqYsnk+BL1BoKAUAoCBu5c8Sgjb0RBNIo/vNca6vWEZh+uancYy71J8GT1QbCgFAUThx+P8AFnm5wWQMaeDSnOoj1b/soe+raI4oe9ruW6OXmXuqnaKAUAoBQCgFAKAUAoBQCgKDA39F8SKHazvW1Ke6ObvHkD9xX6Jq+qOFe4q2/jL0ZZelfAkvbZom2b0kb6LjkfV3HyJqqdjprUlUhhZCdGulTm3niuAReWiOXXvcKMhx452zjxB5MKlrgY0a7wuM+0iL4/C1vwCKIZDy9UrHPzpG6x8+s5B9dSu0Z1U4bMlxt6l9h4dGsCwaVMYQJpIBBUDGCDzqlztUFhw7ir2jNwy5jtyxayuGKw6jkwycxHk7lG7s8vYSbanNG9GSj/F6cuRc6qdYoCtfCGuLF5B6ULxSr60kU/dmpjqYbT3bfCzMeMN1fEbGYcpVlt2PiCokjH7Sn303ETyqxlxy+p39IOAJdBW1GOaPeKZPSQ/8ynvU7Gidi9Wkp8mtGRdr0kktiIuIqEOcLcqPkX8NX+6byO3PkKm3AzjWlDKr8d34LTFIGAZSCp3BByD6iOdVOlO5nQGEsgUFmIAAySTgAeJPdQXsVnhFwLy+NzHk28MTQo+NpHZwZGTxRdIXPeSccql5I54S6SpiWiVvEtNQdAoCsdPOOtbwiKHJubg9XEo5jOxb2Z28yPOrRVzm2mq4RtHV5IkOivBFs7WOFcEgZdvpOfSPq7h5AVDd2aUaSpwUUS9QaigFAKAUAoBQCgFAKAUAoCL6ScEjvLd4ZOR3Vu9WHosPV9oJHfUp2M6tNVIuLIPoTx2TU1jd7XUOwJ/tUHJlPece8b+OJkt6MNnqvu59pepu6Y9G3lKXVqdF5Dup5Bx3o3dyzjPiQdjkIvcy1ei5deHaXqV3pFx0cQ4XLpUx3NsyPJCdipRgGYA76QCT5YwfOUrM56tXpaLtk1qj6Fw29WaGOVfRkVWHtGaozvhJSipLeU34SblZZLO0Q5ma4jkwOaqAwyfD0s+pTVo8Tk2tqTjBa3uWXi17dK4S3tlkBXJlklCIpydsAF2O2eWN+dQjpnKd7RXqRzJxY/PsF8tMx+3P8KZGfv8A/X1OHiHAeJXa9Tc3FusDEaxCj6mAOdPa5Zx4+/lU3SM50q1TqyatyOnpoczcOiT0/jSOB36I1bWfVg0W8ttGcoJa3LbVTqMJYldSrAMp2IIyCPMHnQhpPJlM4z0aS3aL4nLLbPNMqaY3+TOcs5KNkZCKxGMDarJ8TlnRUbYG1d+RIjgl8P8A6k2P8NDn34/hUXXAv0VW/b9EZp0TRyDdSzXRG4WVgI8+PVoAh9oNLk9An2238vgWCNAoAAAA2AGwA8BUG+hlQHFxnikdrC80rYRR7Se5R4k1KVylSahHEyrdDeGyXEzcSulxI4xBGf7OPfB9ZB+0n520t2yRzUIOcumnru5Iu1VOwUAoBQCgFAKAUAoBQCgFAKAUBW+mHRr40qyRN1d1FvFINvPS35p+z1EgynY569HHnHKS0NfRLpT8YLQXC9VeR7PGdtWPnJ4jvx5943o1YihXx9WWUluMOl/Q8XJ66BuqugCA/c4IwVk8QRtnw2ORtUqViK+z4+tHKRVehfHZrISWFwpSUBjb6uWs5wmeRVm3B5ZJHhVpK+aObZqsqV6U8nuISz4Olxc2YS7l+NT9Y07nZonVc6cbMG2YbnuyNtqm+RiqSlONpPE9eROWnRGOXicttLNcSxxQq5LydouxXbP0cE1XFkbrZ06zg22kuJl0P6JwTXF7ky9VDMYowJGXkTqJIOT3Yo2KFCMpy1snZZnnEeC9XxSO1+NXUME0epCJn3cZBXJOO7l5r40TyE6dqyhiaTXE2cc4AOHTWdwk80s7XKRkyPqLIwIZRtnvx+tRO5NSkqMoyTbd7Zn0+qHoigKxx6fHE+Gp3H4y36wiwPsLe+pWjOao/fQXj8iz1B0igFAcnFOIx28TSzMEReZP2ADvJ7gKFZzjBYpFJ4ZZScWnW6uVKWcZzBAfnn6b+I+/kNslr6aHFCMtoljn2dy4+J9AAqh3ntAKAUAoBQCgFAKAUAoBQCgFAKAUBXulPRVLwK6sYrhN45l2YHuBxuV+0d3fmU7HPWoKpmsnxIrhPS6S3kFtxNRFL82f+zkHjnkp8+Xjp5VOG+hnDaHB4K2T47mWfiPCoLkJ1sayBSGUnuIIIII3xty5GoTsdMqcZ6oiukvR5pZYbq3KrcwHI1bLIpGCjEbjbODvjJ8die4yq0XKSnHVepXrDiEkPFnmuoGtknjEWp2DJ1i6dPbHZ3CnY99WtkYRm418U1ZNWNnQ69W24le2jsuJZDNEcjB1dorz56SNvzDRrK4oTUK0qb35osPTSC0a2LXmNCZKnOHDd3VnnqPh399VVzo2hU3DrkF0K4JF1Ntd3UzyzlNSddNqWMHloDctsc87+FS2Y7PSjhjObu+bLdLxq3X0riFfXIg+81Wx1OpBatGlektmTgXdtn9NH/NU2ZXp6f8AZfEr3wgTBVtb6IhxazAtpIPycmFfGPEhR7amPAw2p2Uai3P5lyt5ldVdSGVgGUjkQRkEeyqnWmmro2UJILpL0pgsl7Z1St6ESbuxPLbuGe8+zJ2qUrmNWvGnrrwIHh3R6e/lW54kNKKcxWo9FfAyeJ8RzPfgdmrXtkjCNGdV46um5fcvSrgYHKqHae0AoBQCgFAKAUAoBQCgFAKAUAoBQCgFAcfFOGRXMZjmRXQ9x7vMHmD5iidik4RmrSRT/wCg77hxzYv8Yt+fxeU9pR/dt/7epqtdPU5ejq0e7zXB/QkeE9PbaRurm1W0w2Mcw07+THb34PlRxZeG1wk7SyfMsssSSoVZVdGG4IDKR6jsRVTpaUlZkYeiljgj4pb4P90n2HGR7Km7M+gp/wBUYQdELJP+ywn66h/drzgeVLshUKa/ijb/ALL2X/c7X/Ij/lqC3RU/6r4A9FrL/ult/kx/y1Nx0NP+q+BrfohYn/ssHsQD7qXZX2el/VHDP8H1gwPyGnPPQ7j7NWPsqcTKPZKT3HTLxSz4ZAkTyhFQYVSxZ8eodo8/VUWbLOdOjGzZCHj19f7WUJt4T/2iYbkfmLv7xn1ipslqY9LVq92rLiyY6OdDobVusJaa4O7TSbtnv05zp+0+dHK5rS2eNPPV8WWOqnQKAUAoBQCgFAKAUAoBQCgFAKAUAoBQCgFAKAUBwcV4NBcrpniSQd2RuPqkbr7DUp2KTpxmrSVysN0CaE5sbua379BOtPcSPtzU4uJzeyuPdya9UBLxqDmltdL4qdDH36VB9lOqL7THcpehl/theJ+F4XOPONtf3L/GmFcSfaKi7VN+WZ7/ALfEc+H3wP6H/wA6YR7V/pL4Hn+3Ezehwy8J/OQr9uDTDzHtMt0GeHjXFpfwVhHEPpSyhsewFT9lLIjpNolpC3izE9G+I3H4zf8AVr3pbrj2auyffml0tEOhrT7c7eBJ8G6EWdsdSxdZJz1ynW2fHfsg+YAqHJs0p7LThna75lkqDoFAKAUAoBQCgFAKAUAoBQCgFAKAUAoBQCgFAKAUAoBQCgFAKAUAoBQCgFAKAUAoBQCgFAKAUAoBQCgFARUElu6uyykrGSHImk7JUZYN2tiB41JmnBptPTmbbSKKVA8buyHkwlkwfMdrcVBKs1dGUVvExYK7kodLYlk2OAcHtbHDA+0UJVnp8zTqg60xdY3WhdRTrZNWn6WNXLuzUlbxvhvmbbaCKRQyM7KeREsm/wDqoSrNXRjeJDEheR2RBzYyyAD1nVtQSwxV2/UQJC5IWRiVxqHXSZGeWRqyM4oFhej9TyzEMuTHIzBTg4lk2I2IPa5jHKgi4y0ZsuLeJF1O7quQMmaQDJIA+d3kge2oJdlm/mezWsaqWZnAG5PWybf6qBpLM54pLdkR1lZkc4VlmkIbu2IbyPuqSqcWrpm6eGJMamcE7AdbISfUA2T7KEuy1NZMHVmXrT1Yzl+ukIGkkNk6tsEHPhg0F42vfLxCGA6MSOesGU+Vl7Q23Ha5bjfzFCLxyz1On4gvjJ/myfzVBfCjnnWFDhncHGcdbJsPE4bZfM7VJV4UYzNAsfWtKRFjOvrpNOPHOvGPOhF42xXy8T2EwM2hZHLkFgvWygkAgEgFtxkj3ihKcW7XB6gMFMjAltI+Vk3b6IOrBbyG+1BeN7X9TyZoFfq2kcPjVp62XONsnGrluN/OhDcU7XPDJb9UZutPVDOX66TA0khsnVtggg+GKC8bXvkdENrG6hlZyDyPWyfzVBZJPNGq0EMpYRyOxQ6WxLJsfA9rY78vOpIWF6MXKwx+m7rgZOZZNh9Ju12V8ztQNxWr9TN4IgusuwXAOozSYweW+vzqCckr/UwgWFywV3LLgsvWyalznGoFsjODjPPFSQsL0ZpFzbdW0nXHq0JDN10mFI5gnVtjv8KEYoWvc7I7RGAIMhB5fKyfzVBZJMxt7eJ11I7suSMiaQjIJB+d3EEeygVnmvmcj3VsC4MzDq/T+Vk7G2e12uztvv3VNmUxwV89DK6nto865iuFVjmaTZWJCk9rYEggeJFCXKC1fqcs/GbFGKvdKrDmrXDgj1gvkUsyrqU1k5epCrCUu5YwDovFkZvDME0gkz5MjKvtFSY2tNr+30f2JvofKE4ZbMeSwKT6guTUPU2ou1JPkcfAleC+kjkXT8ZjWfnkdahCzY9YZDjyqXoUp3jUae/Pz3mXTW2YmOWAMZ4Q7EKcFoSMSpn6Tbae/IyORohXTylHVfLf+Cbt79Gt0lgRpEKKUVNIJBxgDUyqMDuJGMVBsppxxRzInpjOX4ZOxjeMlfRfTqHbHPQzDz2NFqZ1nek3axIwcLPxprl2GoxCIKvIKHLEkn0mJPlj20uXUOvjfCxH9EZgkNyzHAF3c5P/AIrVLM6DtFt8X8zd0sszcxNbqMlkduYGGAxET+udQ846hFq0XNYV+8DZYcR+McPE3e8LFh4MFIcexgR7KNWZMZ4qd+RFwRm1vEiAPUXT9ZHjkkoRjKnkrAax5hqkzSwTtufz3ncgP9Ktq5fFR1f+aetx5/g8/q1G4v8A+XPhl8c/obOPuhsL3q8YEVwDj6Wh9ftznPnmi1FVropW4Mj+id8VYQzgCVokeJxnTJEFGFXJ2ZPnL351cjtLKUZWeGWtsua/BYDet1vV9RLp/wB78no5Z/3mvy9Hn5b1U2xPFaz8cvuQ/R92WbiBcEuJwQNs9X1UfV4yQMel34yGqTOndSlfic3H7uObg00kSMkbQEoCAOzjY4BOBRalajUqLa0sTdhqDfLFC5J6rSMdjQhI5kjcb5Ph5ChrHn5EJ1VxCweOWK4tGnGUdcOmubB0ONmKu2cMM7Y51ORjacXdNON/hn9zbxpZTxCPqSof4pPjUMj8JD5jB8zt5UWhad+lVuD+aOnpSyHh97oxgRTg4+lpYt7cnfzzUItVt0crcyTspQI4VJ3ZBgeOFBNQaReSREdG5lQ8QZjhVu5CSe4CKEk1L3GVJpObfH6I94taXBmeS0njDhEWSGVNSN6RQ5HaTOWG2QceVFzE4zxXg/JnLfztIOFuV0RtIjOo5KxhbqxnvAfAHnp8qniVbbUHp/0WNHj61gMdboQt46cvoz5Z149tVN7rFzKPKr/0XxHBXT1l7sVOfwj531Y+yrM5FfopeMvmXS7lKwZX0yqqv1mwq/aRUHU3aORDdEF6mS6tSNIjkEsa5z8nNltj3gOHFGZUeq5Q/czTwxJDxC90ler62HrARuV+K7YOfpae7lmp3FYJ9LK2l1f/AInR05gVbGYgAHEK+xZV0j1DJ99Qi9dLA/L5knd8Dt5XLyRIzHGSRucDA+wUuaOlBu7RT+GfizfUvf34ascsez/y+hr4f+Qk9Q++j7REP8dG/jf5U4b+j/6UWjJqd9DwO6L8fvv8OPvao3Iuu9l4fc1/BN+If+I/30nqV2Luvib/AIUPxBvrL/GkdS+190ye4Z+LJ+jH3VBtHsnyWy/B/wD3i/8A7CVdnmx7P/19S+r+Ubv/AA6fcaruOz/yy8CF6Kfki6+tN+8al6mVHuZeZZ4PwVh9dP8AgS1U6FpH93M19L+dv+kP/DaiFXVfu4gj+Q5/qv8Awq28wl/jy8CJu/T4N6v4mnEzetM+rVQ9EpvTX05P8M37zVZHLX3+B78IP5Kb6q/umi1G09yRfRX8pR/4aX9+GjKUu8Xh9jp4J+ML/iZP3Goy1Ptef0OPpX+VB+hP3x1K0KVe+8vsYL+QJfrXH/GkpvI//M/P5m3oj+PQf4aX74ah6FqPeLw+xW5/wV3+nP8A/KrcDDdLx+xcukv41N+g/wClVR1Ve0/An+kv4jJ9QfetQtTWr3bIbop+HvPqp9zVL0M6XakVa3/JF9+mk+9qs9TlXcS8WWfiX4tYfXSqrU6ZdmJhbfl2X9Av/NU/xIX+Q/Aw6G/lPiH1v5KiWiIod7M7PhS/ED+kT7zSOpfa+7LHwz8BF+jT90VVm8ey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40" name="Picture 16" descr="http://icam-i2cam.org/images/branch_images/mpi_logo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52797"/>
            <a:ext cx="3342005" cy="200520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628650" y="1779417"/>
            <a:ext cx="7886700" cy="1204648"/>
          </a:xfrm>
        </p:spPr>
        <p:txBody>
          <a:bodyPr>
            <a:noAutofit/>
          </a:bodyPr>
          <a:lstStyle/>
          <a:p>
            <a:r>
              <a:rPr lang="en-ZA" dirty="0" smtClean="0">
                <a:solidFill>
                  <a:schemeClr val="tx2"/>
                </a:solidFill>
                <a:latin typeface="Century Gothic" panose="020B0502020202020204" pitchFamily="34" charset="0"/>
              </a:rPr>
              <a:t>BBB – Budapest Open Access Initiative, Bethesda Statement, Berlin Statement</a:t>
            </a:r>
          </a:p>
          <a:p>
            <a:r>
              <a:rPr lang="en-ZA" dirty="0" smtClean="0">
                <a:solidFill>
                  <a:schemeClr val="tx2"/>
                </a:solidFill>
                <a:latin typeface="Century Gothic" panose="020B0502020202020204" pitchFamily="34" charset="0"/>
              </a:rPr>
              <a:t>Berlin = 516 (17 SA)</a:t>
            </a:r>
          </a:p>
          <a:p>
            <a:r>
              <a:rPr lang="en-ZA" dirty="0" smtClean="0">
                <a:solidFill>
                  <a:schemeClr val="tx2"/>
                </a:solidFill>
                <a:latin typeface="Century Gothic" panose="020B0502020202020204" pitchFamily="34" charset="0"/>
              </a:rPr>
              <a:t>Active commitment</a:t>
            </a:r>
          </a:p>
          <a:p>
            <a:r>
              <a:rPr lang="en-ZA" dirty="0" smtClean="0">
                <a:solidFill>
                  <a:schemeClr val="tx2"/>
                </a:solidFill>
                <a:latin typeface="Century Gothic" panose="020B0502020202020204" pitchFamily="34" charset="0"/>
              </a:rPr>
              <a:t>Two conditions …..</a:t>
            </a:r>
            <a:endParaRPr lang="en-ZA"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35243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Berlin Declaration (1)</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7" name="AutoShape 6" descr="data:image/jpeg;base64,/9j/4AAQSkZJRgABAQAAAQABAAD/2wCEAAkGBxQSERQUExQVFhQWGBgYGRgYFxocHhwcHBgYHBgbGh8cHCggGhomHxoeIjEhJSotLi4uGB8zODYsNygtLisBCgoKDg0OGxAQGywkHyUsLCwsLSwsLywsLDQsLCwsLCwsLCwsLCwsLCwsLCwsLCwsLCwsLCwsLCwsLCwsLCwsLP/AABEIAMkA+wMBEQACEQEDEQH/xAAbAAEAAgMBAQAAAAAAAAAAAAAABQYCAwQBB//EAFIQAAIBAwICBgQICgcFBgcAAAECAwAEERIhBTEGEyJBUWEycYGRBxQjQlJyobEzNDVic4KSssHSFSRDY3STohZTs8LRRFSD4fDxFyZFhKO0w//EABkBAQADAQEAAAAAAAAAAAAAAAABAgMEBf/EADgRAAIBAgMEBwgCAgIDAQAAAAABAgMREiExBEFRYRMiMjNxgaEUI5GxwdHh8EJSNGKS8UNTgkT/2gAMAwEAAhEDEQA/APuNAKAUAoBQCgFAKAUAoBQEJx3pZa2m00q6voL2m9w5es4FSk2Y1K9On2mQY6UX9z+J2JVDyluDpHr05GfYTU2S1Menqz7EPiejo9xObefiAiH0YI/sDdk+/NLodFXl2p28EZD4PI2/C3d5L9aXb7j99MRPsi3yb8z0fBlY96ynzMhpiY9hpcPUf/DW1H4OS5jP5kuPvFMTHsdNaNrzMT0MuY/xfiVwvlL8oPtIA91MS4D2aa7M355mPxjjFt6ccF4g70Oh/wCA9ymmRF9ohqlL0Oiw+EG3ZuruFktZfozKQP2u4ebAUwstHa4N2l1XzLZFKrAMpDKdwQcg+ojnVTpTuZ0JFAKAUAoBQCgFAKAUAoBQCgFAKAUAoBQCgFARfH+kEFnHrnfT9FRuzeSjv9fId9Slcyq1oU1eTKsrcR4luM2Nqf8AOcfYVB9n61Tkjn99W/1j6k9wHofa2mDHGGk/3j9p8+OTsvsAqHJs2pbPTp6LPidPF+klra/hpkQ/Rzlv2Vy32USZadaEO0yvnp8ZdrOyuZ/ziuhP2sH7cVOHiYe1YuxFs9XifGJPQtbaIf3kmoj16G/hSyGPaJaRS8TCeTjKKzvJYIqjJLFwAO8kkbCnVDe0rNuJmJ+NKAdFlKPIuMjyJIFOqTfaV/Vnh6V30P4xw2THe0Lh/sAP2mllxI6erHtQ+GZ28N+ECylOlpDC/esw0Y9Z9Ee+mFl47XSeTdvHInb2xhuY9MiJKh3GQGHrB7vWKqbSjGazzKlN0NmtCZOGTlN8m3kJaNvUTyPr38xVsV9TlezSp50X5PQ7OB9NVeT4vdxm1ueWl/RbuGhj49w7+4mjjwL09pTeGasy21U6hQCgFAKAUAoBQCgFAKAUAoBQCgFAKAUBVulPSvqHFtbJ194/oxjcJn50nhtvjbbc4G9WSOattGF4YK8jV0e6HaZPjN6/xi7ODlt0TwCDGNvHG3cB3nLciKWzWeOo7yJPpH0ot7IDrWy59GJN3bwwO4eZxUJXNKteFPXXgV4Q8T4hu7fEbc8lXPXMPM7Ff9PqNWyRhavV16q9T296O23DUjnSBZQsi9fJNl3CNsZF+aCGIJwOWai7ZLowopSSvxvqXlCMDHLuxVTsK7wP5PiF9F3P1M6/rJoc+9PtqXoYU8qkl4My+EJscOuAObBEH68iL/GkdRtL90ywquAB4VBuVyGVrjibYY9VaR6TgkBpZQCc9zaUA2PItU7jBNyq8l82bOmK2qwF7mFZeSoukF2c7KiH0tRPh50V9wr9Go3mrlcborNaRfGLS4NqQuuSCV9cQ2yw1Y7uWSCfMVa99Tn6CVOOKDw8nmif6C9IZb63MksPV4OkMD2XxzKg7gA7d/r2OIkrG+zVnVjdqxI8e4DBeR9XOmodzDZlPip7vuPfmoTsaVaUaitIqVvxK44S6xXZaayY4juMEtH4LJ5f+hn0Ra19DlU57O7TzjufDxL5BMrqGRgysAQQcgg8iCOYqh2ppq6NlCRQCgFAKAUAoBQCgFAKAUAoBQCgKr0w6RvEy2tqNd5Nso7ox9NvtxnwJOw3slvOavWcepDtP0Oron0YSzQknrLiTeWU7ljzIBO+nPv5mobuWo0FTXF72RvSHpRI8xs+HqJLj58h9CEd5J5Fh9h23O1SlvZnVrtvo6Wb47kdnRrofHbHrpCZ7pt2mfcg/mZ9H18/ZtRyLUtnjB4nnLiaoriSwuOrlZntJ3+TkYlmikY56tydyjH0WPLkfGo1QTlSlZ5xenLkSvSLilrDEy3UiKjqVKncsCMEBRufYKJPcaVakIrrsqXBulM3URw2NpcXKxroE02I1IGw35HAwOYOBVrLec0K8sKjTi3zeR1C04xI3WFrK3YjSSFLPjcgEkMCASTz76jqlsO0N3eFGDcO4h87i0QPh1UVMuA6Ot/7PRG1LDiw3jvrebyeMAe9FNMuAw7QtJp+Rpt+JcRtNRk4fFIrMXdrU4JY4yxXcsxxzwKmye8hTrU73gn4DhvSGzurxZZZmjkjXTFbzroEbn03zkqznYDkQO6jTSEK1Oc7ydraJ5Gq7lbjNwYYyV4fC3yjjbrnG4VT9H/3+jTslZP2meFdla8y/W8CxqqIoVVAAAGAAOQFUO5JJWRsoSabu2SVGSRQyMMFSMgihDSasyhRtJwWYKxZ+HStsTkmBj3H837+fPOq/a8ThV9ml/o/Q+gxuGAIIIIBBG4IPIjxFUO9GVAKAUAoBQCgFAKAUAoBQCgFAQvS3j62Vu0hGpz2Y0+k55D1d58h44qUrmNeqqcb/A4OhPR5oFa4uO1dz9qRjzUHcIPDG2ceAHICpk9xTZ6LisUu09fscvSvjksswsLI/LsPlZRyhTbO/c2D7MjG5GCW9la1SUpdFT13vgd9n0QihtOoheSJshjKhw5ccmbuZfzTtj31F8zSOzxjDDHLmZ8M4ncRMYrxB2VLC5TaJlXmXz+Cfy5HfFLcBCc4u1Ree78ELc9JLm/douGqFjBw91IOyP0YI3PsJ8hzq1ramLrTqvDS04/YiCthZy4xJxK/J3+f2vtVcEfnMKnN8jH3VN/3kTS2vFrv05I7GM8lQa5MeZ7vYR6qrkjfDtFTV4V6mxfg5gfe4nubg9+uTb3c/tpiJ9ji+02/M6F+Djh3+4P+ZJ/NTEyfYqPD1Zql+DSx5ossZ+kkjZH7WaYmQ9ipbrrzNLdFb233tOIOQP7O4Gsftb49iil09UR0FWHYn8SG4ss1/YSTXMdvGEDdXIi5eVs4j6tmPycbNgZ31A7YG5lZPIxmpVaTlNJc+PhyPoPCbKK1hjgTSoUAAbAk958yTv7aq8zvhGMIqKO/NQXFAKA5+IWaTRvFIoZHGGB8P4Hvz3UKyipKzKZ0Vu3sLk8OnYtG2WtZD3r3xnzHh45HIrVnnmclGTpT6KXk/oXuqnaKAUAoBQCgFAKAUAoBQCgPCaAoXBl/pPiDXbb2tqTHAO5n2LSfcf2PCrvJWOGn7+rjeiyX3Jzpt0gNpAOrGq4lPVwpzyx2zjvAyPWSB31WKubbRW6OOWr0Izg/A7mwhVoUinmfL3Otyrux3AR8EADJ9LmSTtmpbuZ06U6UbxSb3/8AZM2HSVH1iaOW3eNS7iVCFCjmQ4yjD258qixvGsne6tbj9ypzytxYtLKxg4XCSdzpMxU7knuXPu5Dtbrbs+JyNvaM3lBeplbPNxMdTZg2nDk7OsDDSAcwg7h/6Od1ppqE5VurDqw+ZcuA9H4LNNEEYXxbmzfWbmfVy8Kq3c7KdKNNWiiUqDQUAoCO4vxUQxkqBJJqEaRgjLSN6Kn6O3aJ7lBNTYznPCstSk9KUMUtus05MswcTSaisccTABwi5wg06wp9IlcknFWWaOSt1ZRUnm734Jfuhsu+I2nENIkuI4rKM4SEOFkmI2BZR2kjHJVA1HOdtqWaEp06zs3aPC+b/BzdKbeEWrtBZwxQjTqlnTq3kGfQiDKZdRAxqbB8PEERWUcF4xSXF5X8N5ky8Snhku5Z/iMUaF4olHcoyOsz3EDGG8fRHIstB76cXNvCty+5f+E3DSQRO66XeNGZfAlQSPYTVDug24ps66FhQFe6b8B+N25CbTxHrIWGxDjfGe7OMevB7qlOxhtFLpI5arNGzoZx345arIdpF7Eq8sOvPbuzsceeO6jVmTs9XpIX37ydqDYUAoBQCgFAKAUAoBQCgKr8IvFGitOqi/DXLCGMDn2tmPu2z4sKtFZnNtU3GFlq8iY4BwtbS2jhXGEXc+Lc2b2nJqG7s1pwVOCiincDvI7u/kv55ESGMmC1DsFDEDtOMnc4Of1vzas8lY5KclUqOpJ5LJF/inVhlWVh4gg/dVDuTT0KJx2VuJ3hs0Yi0tyGuXBxqYcowfIj3hj80Zuslc4qj6ep0a7K1+xzxwf0tMIo+xwy2IXC7dcy8gPBR92/MjDs+JXD08sKygvU+h28KoqoihVUAAAYAA5ADwqh3pJKyNlCRQHhNAQnFL1pmjgt5MGRS7yoQdEQIBKHlrYnSp7sMfm1K4mM5OTUYvXfy/dCl3XE7ewvpCFxFGCI0H9pPpRWYs3eA7hnY89XM1a10cjnClUfDdzZ3cNa0eRpp3W9u3wxjhBmSMDZVUDKALnGtzzJO2TUZmkejbxS60uCzt9PMkptMBF3cxpCqbQW8YUuXYFQW07PKQSAq5Cgk5PMC7tHrzVuCX7qdPCuCSTyi6vgDIN4oM5SAfc8vi3d3chUN8C0Kbk8dTXcuH5JnjXC0uoWikzpbkRsVYbqynuIO9E7GtSCnHCzi4BxJ9Rtrgj4zGMk8hLHnCzKPPkw7mB7sUfEpTm74Jar15k3UGwoBQFFUfEOMbbQX49gmX/qT75PKrao4u6r8pfMvVVO0UAoBQCgFAKAUAoBQCgKO4+N8bxzjsYs+XWv/wCR98dW0icfebRyivVkh8I3E2hsmVPws5EKAc8vzx+rn2kUisy+1Tcadlq8jv4X0dhjtYbd445FjXHbQMCx3dtx3nJqL5mkKMVBQavYgultlacPhNzDbxpcehCVXHbcFcgDYkDJ5d1Srswrxp0o44rPcQ17Zva2tvwyE/1q8OqZ+ZCneQk94wCvmEbvNTq7mUouEI0Y9qWv1PofCOGpbQpDGMIgwPPxJ8ydz66ozuhBQioo7KFxQHjMAMnYCgIHiCm7nNvn+rxqrTY/tGbdIsj5mBqYd+pByJqdDGXXlh3LXny+5S+G8Z+Ly3EcQVZJ3ZbdnwsccIlnbWTy0jWSFHPbxqzRxwqYG0tXpwtd/cmuFW1jCoEYN/OM9oDrTqJJbtH5OEFiTuRzOSTUO5tCNKKy6z+P4RJxBbNJby60LI4VdEYyFUE6IY9gXckkk95PcAMRrkjRe7TnLXl8j3gnCZJJReXg+Wweqi5rAh7h4ykek3sG1S3uQp025dJPXcuH5JfifFoLZdU8qRju1Hc+oc2PqqtjWdSMFeTsVK4+EpHYrZ209yw+ipA9ewLe8CrYOJyvbU8qcWzTwLpDc3PEY1uLdYhGHUAbsrtHrGo5zgop2wBvvuBiWkkRSqznVtKNrH0GqHcKAUBVPhL4eZLFpE2kt2WZD4aT2v8ATk+sCrR1OXa4Yqd1qsye4Lfi4t4phykRWx4Ejcew7eyoZvTnjipcTtqC4oBQCgFAKAUAoBQHjHAyeQoCl/BgvWRXN0fSubh2B/NB7I9hLCrSOTZFdSnxZr6QEz8YtYQNS20b3BXPNuSDfbOoJufpUWhFXr14x4K5Ki/4i3KzgT69zn9yOoyNcVV/xXx/BC3eu74tawy6f6pF18oTJXrWxpAzucHQRnuz41bRGEr1K8Yv+Ku/E29CB8bvLu/bdS3UQ+SLjJHr7PtLVDyVi2z+8qSqeSLzVTsFAKAr95F8cneJvxaDSJFz+FkIDBG8Y1UqxHzi4zsCDOhjJdJKz0Xq/sU7o3fzPDJaQZ+MSuCZTnEcHUwokpPzmKqAoHfk7VZpanHRnNpwjq9/KyzJufhVjCEikBvJ1UKkROtsAAALGOxEmw3IA23JqMzZwpRsn1n8fTREvwGwSxtpGk6uLJaWQLtHHsOyvkoAGcbnJ76h5m1OCpxd8t5ycOiNzJ8euvk4YwWt4n20LjeaXO2sjl9Eee9TyRSKcn0k8luX1ZC8Z6Y3Nyso4dGeqjDF7lxgYUEnRq2zt35O/Ic6lRS1Mam0Tnfolkt5F9GuK2Edsk9zi4vnLEqQ0shOtgijVkIcY8OdGnuM6NSkoKU85fFk30e6L3R6y4e5e2kum1yRoiEgZbQoZgdJAPcO/wARUNrQ2pUJ5zcrN6o6RweLh97byopKzhrd3clm61jrRyx3y5DKfWtL3Rbo40qia35eZdKqdYoBQGu4hDoyMMqwKkeRGDQhq6sVD4LJSLR4G9K2mkiPv1feT7qtLU5djfUcXubRc6qdYoBQCgFAKAUAoBQEX0puDHZXLjmsMhHr0HH21K1M6ztTk+TOL4P7bq+G2o8Y9X7ZLf8ANSWpTZo2pRIvov8AKcW4lL9Dqoh5YHaHvSpeiM6Odeb8EXCa5RCoZlUsQFyQMk8gM8z5VU6m0tT5zw280x8avc7l3iQ+GhSqfvL7qvwRwQllVqeRa+gVj1PD7Ze8oHPrftn97HsqstTp2aOGlFFgqDcUBX+KBrqZrZXaOKNQZnQ4YswOiJSNxt22PgVHzjUrLMwnepLAnktft9SrcH45LLayW8QzfTSSBjyCKVQNOx7lwRjnk4AzirNZnNCrKUHBdp3/AOzu4p0UgSMSXcz9lVjVIQIwcDCRooBkkPcAWPqqL8DSdCKV5v4Zfkn+iHCzb2yqyhWJLFQEBUEkqhKABmUYBPec1DZtQhghY4nH9ITnP4lbvv4TyqftiQ+wsO8CmhTvZf6r1f2RH3T/ANKyMNRXh0JOts46913IB7ol8e/7VlZGcvfv/Rev4Nd7fG/hW04fEyW7gLJOYzGix96xggamPLYd/nkFlmxKXSxwU1lx0XkWW14ZaWUepY4ogoAL6QGPcMtjLMT3cyTUXbOhQp0ldJI1zXt06l40ihjAJHxgtqYDxCkCIHxJJHeo5UyIcpvNWXj+5fuRh0qiMvDpi40OsRlAyDokjHWLuNjhl5ii1FbOk2+F/hmTsZyAfKoNkZUAoBQFK6JfJ8U4pF3FopAPrKWY/wCsVZ6I5KOVaovAutVOsUAoBQCgFAKAUAoCu/CE+OG3P1APeyj+NTHUw2nupeB39GU02VqPCCIe6NaPUvRVqcfBFQ6I2bzniPVzNCWvX1OigsVGrsgtkLueeO6pe45aEXLHZ26zLNw3orbQuJdJkmH9rMxkf1gt6PsAqLnRGhCLvq+LzPnMTn/Zydu+SfUf82P+WrfyOBf4rvvf1PrdjHpijUcgqj3ACqHqR0RvoSRHG72TUkFvgTyAnUwysaLjU7Dv3IUDvJ8AalGVSTyjHV+hXOEdItNrdy6P6y1w8YiG5abq0VUHeQNPPwQmpaMIVrRk7Z3052NNh0cvIxrjmFqOrjV9bRyMRGmMtiLsd5IDkZJ3pdERo1FmnbTg9PL6k10QsVeNbmRdUrFtEjM7kx5wrLrJ6sOBq0rjYioZrQimsb1N/SG5aRls4WKySjMjjnFDyZh4O3or5kn5tFxLVW5dSOr15IgOl123yfCrBQruoD45RxY7z3ZHM88HxYVZcWc9eTyo09fkiqz9Dp0luLOK6YqtuJ9A1BZDyKlQ2Acjmc7Yq2JanN7NOLdNS3X8T6p0YvkntIJEAVWjXCjkuBpKj1EEeys3kz06M1OCaIfpB0ls4Jh2kkuh2VQyAKh3yWZjoiO5yfSI235VKTMatanGXF+P6kQV+fjHV9bxGOZpJoUa2gkVY+rdwJFODrk7Oe0ceqp03GMnjted81knkfRJ4A6MjDKsCpHiCMEe6qHe0mrEN0PnYQtbyHMtqxhYnmVABif9aMqfXmpZlRbw4Xqsvt6E9UGwoBQFL4dtx66H0rZGPsKCrfxOSOW0y5oulVOsUAoBQCgFAKAUAoCu/CCmeG3I/Mz7mB/hUx1MNp7qXgd3Rd9VlanxgiP/AONaPUvR7uPgiudApVjk4mHIUJdyMSTgAEnck8htUy3HPszSc78WS1hx97qZRbR5tlJ13D5UNgHswjm+/wA7lsfKosaxqucuqsuP2Pn8Uf8A8u3Kd8U+k+yWP+ar/wAjhX+LJcH9T6zw+XVFGw5Min3gGsz04u6RjxK+SCJpHzhe4DJJJwqqO9iSAB4mgnJRV2QfRviCTz3c26kdUhDbFFVCWVvAiRpAfVVmjGlNSlKXgv3zuVLgdy4uJLm3gS5eQuVClx1aySvJ2z1fViQh1B7QIAAxzzZ8zkpyak5wV7+l3fha5YrJpbuYw3qyJhBJ1ChBGV1YXrGWV2fJBwp0qdJyDiq6aHTFyqSwzXO275krL0iXtCCGa40EqTEq6dQ5qGZlDY5HTnFRY0dX+qb8CGs+KJaWMt7MQ9xM2WA59ZuI7cDmNHokcxhjU2u7GKqKnTdR6v8AbeRG9F7w29i12UMt7dzMmk7FpNbKqH6KjSWPgPUKl62KUZYaeNq8mzumQcMimvLh+uvZ8KMci3zY4x9AbZPPC+yo1yLv3MXOWcn+2RPdC+Fta2MELekq5YeDMxdh7C2PZUPU2oQcKaiyZeMEYIBHnvUG1jnj4bCralijDeIRQffilyuCOtjqoWKzxj+rXsNz/ZT4t5vANkmBz+sShPgwqdxzz6lRS3PJ/Qs1QdAoBQFL4adXHrs/Qt419/VtVn2TkhntEuSRdKqdYoBQCgFAKAUAoBQEb0ktuts7hBzaGQD1lDj7alamdVXg1yZHfB3c9Zw22Pgmj9hiv8KmWpnssr0okJw+wjbivELaZA8cywzhTyOgg7+I1Ny78U3IyjBOtOMt9mXmR0jQklVRBkk4AVQPcABVTsbSR864Zaahxqy7yzSoPHrFLLj3J76vwZwQjfpafn8S0fB/f9dw63bvVOrPrQlPuAPtqstTp2aWKlFnRxAdZe28Z9CNZJyPFwVjj92tj6wvhTcWlnUS8WVDpNZEXlwUaRYZjCt11aFuxoYn0QSpOAufCU1ZaHLWhaba0drkpZ9MrbCQWQjGMInWOsKDuAwx6xjnuCnJ796iz3mkdohbDT9cvydPHIHtLG5k6wtcS6Q0uMdp2Ea6Rnsogbsj2nJJJLNlqiwU275vf6GMnCYBbXJkQGOBGSPxjSJBun0XLBm1Dc9nwFLkOnBRk3otOViD6WRw2l3aXdwCw6tiyjk1wipoYjlk55/3a+FSuCMa6jCcakuHqTHwbcShktljEivOpeWQaWGDI7MSuobjtYyP41EkbbLOMoWvn9zCa2E3HRq7SW9sHAO4R2cgYHcxBz7B4Cn8SHHFtGe5F1qp1igFAQdtxhEWV5ZOc8qIm7N2DoCoqgsxOgtgA+lmpsYqoldt72aOkN0k1lKjo6PKjCONgOsLf2ZVVJ+dg78u/G9ERValTaa104k9bBtC68atI1Y5Zxvj21Bsr2zNtCRQFK6HfKcS4pN3a44gfqBlb90VZ6I5KHWqzl4IutVOsUAoBQCgFAKAUAoDwigKV8Gh6r45aHnb3DaR+Y3o/uk+2rS4nHsnVxQ4M86U/wBW4pY3XJJNVtIfrZ0Z9rZ/VotLCt1K0J8cmdd1C/EZ2jZWSyhchwQQbiRTuP0Kkb/SI9zQu06srfxXr+Di45/U+L2txyiuVNvJ4BhjQT/p9imizRnU93XjPc8mcHDL48NnvrQAdoia1U8mMhCKg8tRUbfQY1OuZSE+hlKHmvM38Qtv6LuLe4BkkiZJUn3yS2kSPKoJ5nqyzAbdg+Josy0o9DNS1Wd/nf0O7hnD4ArXl+0euZutCSuNEWQAgAY6TIFCgtjORgecX3IvGEO8qavPPREjEDeSRlUKWsTBwWXSZXX0NKkZESntZONTBcbDJjQ07x8l6/gz6d6P6PuA7acodJ79fOMDxJYCi1G0W6J3IzhHFOtheR0DQyArdxHZ4ZAoSXKnnGQMkbMNzvnAlozhUxRbej1XDj5FotIozGqoQ6L2BltfonSQSSSWBGDk5yDVTpjhtkRfHuisN0yyFpIpVGBLC2hseBOMEVKdjOpQjN30fFHTwHgMdoH0s7ySHMksjancjYaj4AchRu5NKkqembe9krUGooBQEHx6BYlMsaqjPJCssigBzGZFVssBnZTz5gZxggVKMakUldcrvzJW2tEjzoULnmQNz5k8yfM1BqopaG+hIoDTeXAjjeRtlRSx9SjJ+6hEnZXZVfgttyLIzP6dxLJKfadPu7OfbVpanNsa93ie9tlwqp1CgFAKAUAoBQCgFAKAo98finGo5OUd7H1ZP94uNPt2UD6xq2sTjl7vaE90svMmOnXBzdWUqKPlFHWR+OpNwB5kZX9aoTszXaKfSU2t+43dD+Mi7s4pvnEaX+uuze87+oijVmTQqdJTUiE6QQtxMXlsgXq4AoR+/wCMjLFQfAKQp8NRqVkY1V02KC3fMiFnF7bW94w/rNhIvXrjtFVYGTbnnA1jzDip0djNS6WMaj1i8/31LD0puWkns4oFSVyZJu1ugTqnj1vjmnyuwHpYxkVCRvWk3KMY5vX0t9TUeidrbo00zldO7PEFtwPJeoCt6gWYknvpcdBCCxS9MvkS3RaB47ctKZMuzSBZXZ2jQ+ghZyTkKATk7EtUM0opqN3457iucduzfzotipkaIkfGGPyETd7oOUsw7jvjbHeRKy1OepLpZWpq/PcvuzlubSPg00D6pJUuBIlzqyxfHa63H5uTkfRJ5nJM9oo4x2Zp631+5Y+jPSC2nlaC0C9TFGGyq6BlmOyLgbd5OOZFVatqdFKtCbcYaIslQdAoBQCgNVwzAdhQx8C2n7cGhDvuKZ0w0SW8wkaNp/RETFhpB2+RVsdZMfmvjdsYwNqsjkr2cXe1+H258C7RrgAb7Ac+ftqp2IyoBQFQ+E29ZbQQR/hbp1hQeRI1ezHZ/Wq0Vmcu1yahhWryLNwyyWCGOJfRjRUHsAGaqzohFRiorcdNCwoBQCgFAKAUAoBQCgK30/4Obmzbq89dERLERz1L3DzIyB54q0XZnPtNPHDLVZo7ei3GReWscwxlhhgO5xsw9+48iKhqxejU6SCkVTt8O4hLChCw3wZoWb0Y58cj5Ekewp4Grao5c6NVxWktOTLh0e4ULW3SIHJAy7d7O27sfWSfsqrZ10oYIqJRuIXJgnfidsjGHrJIbqPuYI+nrV9f2HyJNWWeRxTbhJ1oLLNNfUhuD8SkhnNyOst7G4YxRyaVfQqsdA7YOiPJOw254zpqWsjKnOUZY9IvJb/1H0yz4GhZZZJJLhx2kaRgVXwZEQCMH84DPnVLnoxpK927/vDQkL6yjmTRKodDzU8j6x3jyNQaSipKzNkMKooVVCqBgAAAAeAA5UCSWSK50r7F1w6U8hO0XtliYL9oqVvMK1lODfG3xRC2fAsXt6sREVwjrcwyY2ZZRh43A9KLUpBHdnI3qb5GUaVqksOT1Xn9C1cE44Ji0ci9VcR/hImO4/OQ/PjPcw9uKix0wqYsnk+BL1BoKAUAoCBu5c8Sgjb0RBNIo/vNca6vWEZh+uancYy71J8GT1QbCgFAUThx+P8AFnm5wWQMaeDSnOoj1b/soe+raI4oe9ruW6OXmXuqnaKAUAoBQCgFAKAUAoBQCgKDA39F8SKHazvW1Ke6ObvHkD9xX6Jq+qOFe4q2/jL0ZZelfAkvbZom2b0kb6LjkfV3HyJqqdjprUlUhhZCdGulTm3niuAReWiOXXvcKMhx452zjxB5MKlrgY0a7wuM+0iL4/C1vwCKIZDy9UrHPzpG6x8+s5B9dSu0Z1U4bMlxt6l9h4dGsCwaVMYQJpIBBUDGCDzqlztUFhw7ir2jNwy5jtyxayuGKw6jkwycxHk7lG7s8vYSbanNG9GSj/F6cuRc6qdYoCtfCGuLF5B6ULxSr60kU/dmpjqYbT3bfCzMeMN1fEbGYcpVlt2PiCokjH7Sn303ETyqxlxy+p39IOAJdBW1GOaPeKZPSQ/8ynvU7Gidi9Wkp8mtGRdr0kktiIuIqEOcLcqPkX8NX+6byO3PkKm3AzjWlDKr8d34LTFIGAZSCp3BByD6iOdVOlO5nQGEsgUFmIAAySTgAeJPdQXsVnhFwLy+NzHk28MTQo+NpHZwZGTxRdIXPeSccql5I54S6SpiWiVvEtNQdAoCsdPOOtbwiKHJubg9XEo5jOxb2Z28yPOrRVzm2mq4RtHV5IkOivBFs7WOFcEgZdvpOfSPq7h5AVDd2aUaSpwUUS9QaigFAKAUAoBQCgFAKAUAoCL6ScEjvLd4ZOR3Vu9WHosPV9oJHfUp2M6tNVIuLIPoTx2TU1jd7XUOwJ/tUHJlPece8b+OJkt6MNnqvu59pepu6Y9G3lKXVqdF5Dup5Bx3o3dyzjPiQdjkIvcy1ei5deHaXqV3pFx0cQ4XLpUx3NsyPJCdipRgGYA76QCT5YwfOUrM56tXpaLtk1qj6Fw29WaGOVfRkVWHtGaozvhJSipLeU34SblZZLO0Q5ma4jkwOaqAwyfD0s+pTVo8Tk2tqTjBa3uWXi17dK4S3tlkBXJlklCIpydsAF2O2eWN+dQjpnKd7RXqRzJxY/PsF8tMx+3P8KZGfv8A/X1OHiHAeJXa9Tc3FusDEaxCj6mAOdPa5Zx4+/lU3SM50q1TqyatyOnpoczcOiT0/jSOB36I1bWfVg0W8ttGcoJa3LbVTqMJYldSrAMp2IIyCPMHnQhpPJlM4z0aS3aL4nLLbPNMqaY3+TOcs5KNkZCKxGMDarJ8TlnRUbYG1d+RIjgl8P8A6k2P8NDn34/hUXXAv0VW/b9EZp0TRyDdSzXRG4WVgI8+PVoAh9oNLk9An2238vgWCNAoAAAA2AGwA8BUG+hlQHFxnikdrC80rYRR7Se5R4k1KVylSahHEyrdDeGyXEzcSulxI4xBGf7OPfB9ZB+0n520t2yRzUIOcumnru5Iu1VOwUAoBQCgFAKAUAoBQCgFAKAUBW+mHRr40qyRN1d1FvFINvPS35p+z1EgynY569HHnHKS0NfRLpT8YLQXC9VeR7PGdtWPnJ4jvx5943o1YihXx9WWUluMOl/Q8XJ66BuqugCA/c4IwVk8QRtnw2ORtUqViK+z4+tHKRVehfHZrISWFwpSUBjb6uWs5wmeRVm3B5ZJHhVpK+aObZqsqV6U8nuISz4Olxc2YS7l+NT9Y07nZonVc6cbMG2YbnuyNtqm+RiqSlONpPE9eROWnRGOXicttLNcSxxQq5LydouxXbP0cE1XFkbrZ06zg22kuJl0P6JwTXF7ky9VDMYowJGXkTqJIOT3Yo2KFCMpy1snZZnnEeC9XxSO1+NXUME0epCJn3cZBXJOO7l5r40TyE6dqyhiaTXE2cc4AOHTWdwk80s7XKRkyPqLIwIZRtnvx+tRO5NSkqMoyTbd7Zn0+qHoigKxx6fHE+Gp3H4y36wiwPsLe+pWjOao/fQXj8iz1B0igFAcnFOIx28TSzMEReZP2ADvJ7gKFZzjBYpFJ4ZZScWnW6uVKWcZzBAfnn6b+I+/kNslr6aHFCMtoljn2dy4+J9AAqh3ntAKAUAoBQCgFAKAUAoBQCgFAKAUBXulPRVLwK6sYrhN45l2YHuBxuV+0d3fmU7HPWoKpmsnxIrhPS6S3kFtxNRFL82f+zkHjnkp8+Xjp5VOG+hnDaHB4K2T47mWfiPCoLkJ1sayBSGUnuIIIII3xty5GoTsdMqcZ6oiukvR5pZYbq3KrcwHI1bLIpGCjEbjbODvjJ8die4yq0XKSnHVepXrDiEkPFnmuoGtknjEWp2DJ1i6dPbHZ3CnY99WtkYRm418U1ZNWNnQ69W24le2jsuJZDNEcjB1dorz56SNvzDRrK4oTUK0qb35osPTSC0a2LXmNCZKnOHDd3VnnqPh399VVzo2hU3DrkF0K4JF1Ntd3UzyzlNSddNqWMHloDctsc87+FS2Y7PSjhjObu+bLdLxq3X0riFfXIg+81Wx1OpBatGlektmTgXdtn9NH/NU2ZXp6f8AZfEr3wgTBVtb6IhxazAtpIPycmFfGPEhR7amPAw2p2Uai3P5lyt5ldVdSGVgGUjkQRkEeyqnWmmro2UJILpL0pgsl7Z1St6ESbuxPLbuGe8+zJ2qUrmNWvGnrrwIHh3R6e/lW54kNKKcxWo9FfAyeJ8RzPfgdmrXtkjCNGdV46um5fcvSrgYHKqHae0AoBQCgFAKAUAoBQCgFAKAUAoBQCgFAcfFOGRXMZjmRXQ9x7vMHmD5iidik4RmrSRT/wCg77hxzYv8Yt+fxeU9pR/dt/7epqtdPU5ejq0e7zXB/QkeE9PbaRurm1W0w2Mcw07+THb34PlRxZeG1wk7SyfMsssSSoVZVdGG4IDKR6jsRVTpaUlZkYeiljgj4pb4P90n2HGR7Km7M+gp/wBUYQdELJP+ywn66h/drzgeVLshUKa/ijb/ALL2X/c7X/Ij/lqC3RU/6r4A9FrL/ult/kx/y1Nx0NP+q+BrfohYn/ssHsQD7qXZX2el/VHDP8H1gwPyGnPPQ7j7NWPsqcTKPZKT3HTLxSz4ZAkTyhFQYVSxZ8eodo8/VUWbLOdOjGzZCHj19f7WUJt4T/2iYbkfmLv7xn1ipslqY9LVq92rLiyY6OdDobVusJaa4O7TSbtnv05zp+0+dHK5rS2eNPPV8WWOqnQKAUAoBQCgFAKAUAoBQCgFAKAUAoBQCgFAKAUBwcV4NBcrpniSQd2RuPqkbr7DUp2KTpxmrSVysN0CaE5sbua379BOtPcSPtzU4uJzeyuPdya9UBLxqDmltdL4qdDH36VB9lOqL7THcpehl/theJ+F4XOPONtf3L/GmFcSfaKi7VN+WZ7/ALfEc+H3wP6H/wA6YR7V/pL4Hn+3Ezehwy8J/OQr9uDTDzHtMt0GeHjXFpfwVhHEPpSyhsewFT9lLIjpNolpC3izE9G+I3H4zf8AVr3pbrj2auyffml0tEOhrT7c7eBJ8G6EWdsdSxdZJz1ynW2fHfsg+YAqHJs0p7LThna75lkqDoFAKAUAoBQCgFAKAUAoBQCgFAKAUAoBQCgFAKAUAoBQCgFAKAUAoBQCgFAKAUAoBQCgFAKAUAoBQCgFARUElu6uyykrGSHImk7JUZYN2tiB41JmnBptPTmbbSKKVA8buyHkwlkwfMdrcVBKs1dGUVvExYK7kodLYlk2OAcHtbHDA+0UJVnp8zTqg60xdY3WhdRTrZNWn6WNXLuzUlbxvhvmbbaCKRQyM7KeREsm/wDqoSrNXRjeJDEheR2RBzYyyAD1nVtQSwxV2/UQJC5IWRiVxqHXSZGeWRqyM4oFhej9TyzEMuTHIzBTg4lk2I2IPa5jHKgi4y0ZsuLeJF1O7quQMmaQDJIA+d3kge2oJdlm/mezWsaqWZnAG5PWybf6qBpLM54pLdkR1lZkc4VlmkIbu2IbyPuqSqcWrpm6eGJMamcE7AdbISfUA2T7KEuy1NZMHVmXrT1Yzl+ukIGkkNk6tsEHPhg0F42vfLxCGA6MSOesGU+Vl7Q23Ha5bjfzFCLxyz1On4gvjJ/myfzVBfCjnnWFDhncHGcdbJsPE4bZfM7VJV4UYzNAsfWtKRFjOvrpNOPHOvGPOhF42xXy8T2EwM2hZHLkFgvWygkAgEgFtxkj3ihKcW7XB6gMFMjAltI+Vk3b6IOrBbyG+1BeN7X9TyZoFfq2kcPjVp62XONsnGrluN/OhDcU7XPDJb9UZutPVDOX66TA0khsnVtggg+GKC8bXvkdENrG6hlZyDyPWyfzVBZJPNGq0EMpYRyOxQ6WxLJsfA9rY78vOpIWF6MXKwx+m7rgZOZZNh9Ju12V8ztQNxWr9TN4IgusuwXAOozSYweW+vzqCckr/UwgWFywV3LLgsvWyalznGoFsjODjPPFSQsL0ZpFzbdW0nXHq0JDN10mFI5gnVtjv8KEYoWvc7I7RGAIMhB5fKyfzVBZJMxt7eJ11I7suSMiaQjIJB+d3EEeygVnmvmcj3VsC4MzDq/T+Vk7G2e12uztvv3VNmUxwV89DK6nto865iuFVjmaTZWJCk9rYEggeJFCXKC1fqcs/GbFGKvdKrDmrXDgj1gvkUsyrqU1k5epCrCUu5YwDovFkZvDME0gkz5MjKvtFSY2tNr+30f2JvofKE4ZbMeSwKT6guTUPU2ou1JPkcfAleC+kjkXT8ZjWfnkdahCzY9YZDjyqXoUp3jUae/Pz3mXTW2YmOWAMZ4Q7EKcFoSMSpn6Tbae/IyORohXTylHVfLf+Cbt79Gt0lgRpEKKUVNIJBxgDUyqMDuJGMVBsppxxRzInpjOX4ZOxjeMlfRfTqHbHPQzDz2NFqZ1nek3axIwcLPxprl2GoxCIKvIKHLEkn0mJPlj20uXUOvjfCxH9EZgkNyzHAF3c5P/AIrVLM6DtFt8X8zd0sszcxNbqMlkduYGGAxET+udQ846hFq0XNYV+8DZYcR+McPE3e8LFh4MFIcexgR7KNWZMZ4qd+RFwRm1vEiAPUXT9ZHjkkoRjKnkrAax5hqkzSwTtufz3ncgP9Ktq5fFR1f+aetx5/g8/q1G4v8A+XPhl8c/obOPuhsL3q8YEVwDj6Wh9ftznPnmi1FVropW4Mj+id8VYQzgCVokeJxnTJEFGFXJ2ZPnL351cjtLKUZWeGWtsua/BYDet1vV9RLp/wB78no5Z/3mvy9Hn5b1U2xPFaz8cvuQ/R92WbiBcEuJwQNs9X1UfV4yQMel34yGqTOndSlfic3H7uObg00kSMkbQEoCAOzjY4BOBRalajUqLa0sTdhqDfLFC5J6rSMdjQhI5kjcb5Ph5ChrHn5EJ1VxCweOWK4tGnGUdcOmubB0ONmKu2cMM7Y51ORjacXdNON/hn9zbxpZTxCPqSof4pPjUMj8JD5jB8zt5UWhad+lVuD+aOnpSyHh97oxgRTg4+lpYt7cnfzzUItVt0crcyTspQI4VJ3ZBgeOFBNQaReSREdG5lQ8QZjhVu5CSe4CKEk1L3GVJpObfH6I94taXBmeS0njDhEWSGVNSN6RQ5HaTOWG2QceVFzE4zxXg/JnLfztIOFuV0RtIjOo5KxhbqxnvAfAHnp8qniVbbUHp/0WNHj61gMdboQt46cvoz5Z149tVN7rFzKPKr/0XxHBXT1l7sVOfwj531Y+yrM5FfopeMvmXS7lKwZX0yqqv1mwq/aRUHU3aORDdEF6mS6tSNIjkEsa5z8nNltj3gOHFGZUeq5Q/czTwxJDxC90ler62HrARuV+K7YOfpae7lmp3FYJ9LK2l1f/AInR05gVbGYgAHEK+xZV0j1DJ99Qi9dLA/L5knd8Dt5XLyRIzHGSRucDA+wUuaOlBu7RT+GfizfUvf34ascsez/y+hr4f+Qk9Q++j7REP8dG/jf5U4b+j/6UWjJqd9DwO6L8fvv8OPvao3Iuu9l4fc1/BN+If+I/30nqV2Luvib/AIUPxBvrL/GkdS+190ye4Z+LJ+jH3VBtHsnyWy/B/wD3i/8A7CVdnmx7P/19S+r+Ubv/AA6fcaruOz/yy8CF6Kfki6+tN+8al6mVHuZeZZ4PwVh9dP8AgS1U6FpH93M19L+dv+kP/DaiFXVfu4gj+Q5/qv8Awq28wl/jy8CJu/T4N6v4mnEzetM+rVQ9EpvTX05P8M37zVZHLX3+B78IP5Kb6q/umi1G09yRfRX8pR/4aX9+GjKUu8Xh9jp4J+ML/iZP3Goy1Ptef0OPpX+VB+hP3x1K0KVe+8vsYL+QJfrXH/GkpvI//M/P5m3oj+PQf4aX74ah6FqPeLw+xW5/wV3+nP8A/KrcDDdLx+xcukv41N+g/wClVR1Ve0/An+kv4jJ9QfetQtTWr3bIbop+HvPqp9zVL0M6XakVa3/JF9+mk+9qs9TlXcS8WWfiX4tYfXSqrU6ZdmJhbfl2X9Av/NU/xIX+Q/Aw6G/lPiH1v5KiWiIod7M7PhS/ED+kT7zSOpfa+7LHwz8BF+jT90VVm8ey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40" name="Picture 16" descr="http://icam-i2cam.org/images/branch_images/mpi_logo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52797"/>
            <a:ext cx="3342005" cy="200520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628650" y="1598298"/>
            <a:ext cx="7886700" cy="1204648"/>
          </a:xfrm>
        </p:spPr>
        <p:txBody>
          <a:bodyPr>
            <a:noAutofit/>
          </a:bodyPr>
          <a:lstStyle/>
          <a:p>
            <a:pPr marL="0" indent="0">
              <a:buNone/>
            </a:pPr>
            <a:r>
              <a:rPr lang="en-ZA" dirty="0" smtClean="0">
                <a:solidFill>
                  <a:schemeClr val="tx2"/>
                </a:solidFill>
                <a:latin typeface="Century Gothic" panose="020B0502020202020204" pitchFamily="34" charset="0"/>
              </a:rPr>
              <a:t>“The </a:t>
            </a:r>
            <a:r>
              <a:rPr lang="en-ZA" dirty="0">
                <a:solidFill>
                  <a:schemeClr val="tx2"/>
                </a:solidFill>
                <a:latin typeface="Century Gothic" panose="020B0502020202020204" pitchFamily="34" charset="0"/>
              </a:rPr>
              <a:t>author(s) and right holder(s) of such contributions grant(s) to all users a free, irrevocable, worldwide, right of access to, and a license to copy, use, distribute, transmit and display the work publicly and to make and distribute derivative works, in any digital medium for any responsible purpose, subject to proper attribution of authorship  </a:t>
            </a:r>
            <a:r>
              <a:rPr lang="en-ZA" dirty="0" smtClean="0">
                <a:solidFill>
                  <a:schemeClr val="tx2"/>
                </a:solidFill>
                <a:latin typeface="Century Gothic" panose="020B0502020202020204" pitchFamily="34" charset="0"/>
              </a:rPr>
              <a:t>…”</a:t>
            </a:r>
            <a:endParaRPr lang="en-ZA"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171644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Berlin Declaration (2)</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7" name="AutoShape 6" descr="data:image/jpeg;base64,/9j/4AAQSkZJRgABAQAAAQABAAD/2wCEAAkGBxQSERQUExQVFhQWGBgYGRgYFxocHhwcHBgYHBgbGh8cHCggGhomHxoeIjEhJSotLi4uGB8zODYsNygtLisBCgoKDg0OGxAQGywkHyUsLCwsLSwsLywsLDQsLCwsLCwsLCwsLCwsLCwsLCwsLCwsLCwsLCwsLCwsLCwsLCwsLP/AABEIAMkA+wMBEQACEQEDEQH/xAAbAAEAAgMBAQAAAAAAAAAAAAAABQYCAwQBB//EAFIQAAIBAwICBgQICgcFBgcAAAECAwAEERIhBTEGEyJBUWEycYGRBxQjQlJyobEzNDVic4KSssHSFSRDY3STohZTs8LRRFSD4fDxFyZFhKO0w//EABkBAQADAQEAAAAAAAAAAAAAAAABAgMEBf/EADgRAAIBAgMEBwgCAgIDAQAAAAABAgMREiExBEFRYRMiMjNxgaEUI5GxwdHh8EJSNGKS8UNTgkT/2gAMAwEAAhEDEQA/APuNAKAUAoBQCgFAKAUAoBQEJx3pZa2m00q6voL2m9w5es4FSk2Y1K9On2mQY6UX9z+J2JVDyluDpHr05GfYTU2S1Menqz7EPiejo9xObefiAiH0YI/sDdk+/NLodFXl2p28EZD4PI2/C3d5L9aXb7j99MRPsi3yb8z0fBlY96ynzMhpiY9hpcPUf/DW1H4OS5jP5kuPvFMTHsdNaNrzMT0MuY/xfiVwvlL8oPtIA91MS4D2aa7M355mPxjjFt6ccF4g70Oh/wCA9ymmRF9ohqlL0Oiw+EG3ZuruFktZfozKQP2u4ebAUwstHa4N2l1XzLZFKrAMpDKdwQcg+ojnVTpTuZ0JFAKAUAoBQCgFAKAUAoBQCgFAKAUAoBQCgFARfH+kEFnHrnfT9FRuzeSjv9fId9Slcyq1oU1eTKsrcR4luM2Nqf8AOcfYVB9n61Tkjn99W/1j6k9wHofa2mDHGGk/3j9p8+OTsvsAqHJs2pbPTp6LPidPF+klra/hpkQ/Rzlv2Vy32USZadaEO0yvnp8ZdrOyuZ/ziuhP2sH7cVOHiYe1YuxFs9XifGJPQtbaIf3kmoj16G/hSyGPaJaRS8TCeTjKKzvJYIqjJLFwAO8kkbCnVDe0rNuJmJ+NKAdFlKPIuMjyJIFOqTfaV/Vnh6V30P4xw2THe0Lh/sAP2mllxI6erHtQ+GZ28N+ECylOlpDC/esw0Y9Z9Ee+mFl47XSeTdvHInb2xhuY9MiJKh3GQGHrB7vWKqbSjGazzKlN0NmtCZOGTlN8m3kJaNvUTyPr38xVsV9TlezSp50X5PQ7OB9NVeT4vdxm1ueWl/RbuGhj49w7+4mjjwL09pTeGasy21U6hQCgFAKAUAoBQCgFAKAUAoBQCgFAKAUBVulPSvqHFtbJ194/oxjcJn50nhtvjbbc4G9WSOattGF4YK8jV0e6HaZPjN6/xi7ODlt0TwCDGNvHG3cB3nLciKWzWeOo7yJPpH0ot7IDrWy59GJN3bwwO4eZxUJXNKteFPXXgV4Q8T4hu7fEbc8lXPXMPM7Ff9PqNWyRhavV16q9T296O23DUjnSBZQsi9fJNl3CNsZF+aCGIJwOWai7ZLowopSSvxvqXlCMDHLuxVTsK7wP5PiF9F3P1M6/rJoc+9PtqXoYU8qkl4My+EJscOuAObBEH68iL/GkdRtL90ywquAB4VBuVyGVrjibYY9VaR6TgkBpZQCc9zaUA2PItU7jBNyq8l82bOmK2qwF7mFZeSoukF2c7KiH0tRPh50V9wr9Go3mrlcborNaRfGLS4NqQuuSCV9cQ2yw1Y7uWSCfMVa99Tn6CVOOKDw8nmif6C9IZb63MksPV4OkMD2XxzKg7gA7d/r2OIkrG+zVnVjdqxI8e4DBeR9XOmodzDZlPip7vuPfmoTsaVaUaitIqVvxK44S6xXZaayY4juMEtH4LJ5f+hn0Ra19DlU57O7TzjufDxL5BMrqGRgysAQQcgg8iCOYqh2ppq6NlCRQCgFAKAUAoBQCgFAKAUAoBQCgKr0w6RvEy2tqNd5Nso7ox9NvtxnwJOw3slvOavWcepDtP0Oron0YSzQknrLiTeWU7ljzIBO+nPv5mobuWo0FTXF72RvSHpRI8xs+HqJLj58h9CEd5J5Fh9h23O1SlvZnVrtvo6Wb47kdnRrofHbHrpCZ7pt2mfcg/mZ9H18/ZtRyLUtnjB4nnLiaoriSwuOrlZntJ3+TkYlmikY56tydyjH0WPLkfGo1QTlSlZ5xenLkSvSLilrDEy3UiKjqVKncsCMEBRufYKJPcaVakIrrsqXBulM3URw2NpcXKxroE02I1IGw35HAwOYOBVrLec0K8sKjTi3zeR1C04xI3WFrK3YjSSFLPjcgEkMCASTz76jqlsO0N3eFGDcO4h87i0QPh1UVMuA6Ot/7PRG1LDiw3jvrebyeMAe9FNMuAw7QtJp+Rpt+JcRtNRk4fFIrMXdrU4JY4yxXcsxxzwKmye8hTrU73gn4DhvSGzurxZZZmjkjXTFbzroEbn03zkqznYDkQO6jTSEK1Oc7ydraJ5Gq7lbjNwYYyV4fC3yjjbrnG4VT9H/3+jTslZP2meFdla8y/W8CxqqIoVVAAAGAAOQFUO5JJWRsoSabu2SVGSRQyMMFSMgihDSasyhRtJwWYKxZ+HStsTkmBj3H837+fPOq/a8ThV9ml/o/Q+gxuGAIIIIBBG4IPIjxFUO9GVAKAUAoBQCgFAKAUAoBQCgFAQvS3j62Vu0hGpz2Y0+k55D1d58h44qUrmNeqqcb/A4OhPR5oFa4uO1dz9qRjzUHcIPDG2ceAHICpk9xTZ6LisUu09fscvSvjksswsLI/LsPlZRyhTbO/c2D7MjG5GCW9la1SUpdFT13vgd9n0QihtOoheSJshjKhw5ccmbuZfzTtj31F8zSOzxjDDHLmZ8M4ncRMYrxB2VLC5TaJlXmXz+Cfy5HfFLcBCc4u1Ree78ELc9JLm/douGqFjBw91IOyP0YI3PsJ8hzq1ramLrTqvDS04/YiCthZy4xJxK/J3+f2vtVcEfnMKnN8jH3VN/3kTS2vFrv05I7GM8lQa5MeZ7vYR6qrkjfDtFTV4V6mxfg5gfe4nubg9+uTb3c/tpiJ9ji+02/M6F+Djh3+4P+ZJ/NTEyfYqPD1Zql+DSx5ossZ+kkjZH7WaYmQ9ipbrrzNLdFb233tOIOQP7O4Gsftb49iil09UR0FWHYn8SG4ss1/YSTXMdvGEDdXIi5eVs4j6tmPycbNgZ31A7YG5lZPIxmpVaTlNJc+PhyPoPCbKK1hjgTSoUAAbAk958yTv7aq8zvhGMIqKO/NQXFAKA5+IWaTRvFIoZHGGB8P4Hvz3UKyipKzKZ0Vu3sLk8OnYtG2WtZD3r3xnzHh45HIrVnnmclGTpT6KXk/oXuqnaKAUAoBQCgFAKAUAoBQCgPCaAoXBl/pPiDXbb2tqTHAO5n2LSfcf2PCrvJWOGn7+rjeiyX3Jzpt0gNpAOrGq4lPVwpzyx2zjvAyPWSB31WKubbRW6OOWr0Izg/A7mwhVoUinmfL3Otyrux3AR8EADJ9LmSTtmpbuZ06U6UbxSb3/8AZM2HSVH1iaOW3eNS7iVCFCjmQ4yjD258qixvGsne6tbj9ypzytxYtLKxg4XCSdzpMxU7knuXPu5Dtbrbs+JyNvaM3lBeplbPNxMdTZg2nDk7OsDDSAcwg7h/6Od1ppqE5VurDqw+ZcuA9H4LNNEEYXxbmzfWbmfVy8Kq3c7KdKNNWiiUqDQUAoCO4vxUQxkqBJJqEaRgjLSN6Kn6O3aJ7lBNTYznPCstSk9KUMUtus05MswcTSaisccTABwi5wg06wp9IlcknFWWaOSt1ZRUnm734Jfuhsu+I2nENIkuI4rKM4SEOFkmI2BZR2kjHJVA1HOdtqWaEp06zs3aPC+b/BzdKbeEWrtBZwxQjTqlnTq3kGfQiDKZdRAxqbB8PEERWUcF4xSXF5X8N5ky8Snhku5Z/iMUaF4olHcoyOsz3EDGG8fRHIstB76cXNvCty+5f+E3DSQRO66XeNGZfAlQSPYTVDug24ps66FhQFe6b8B+N25CbTxHrIWGxDjfGe7OMevB7qlOxhtFLpI5arNGzoZx345arIdpF7Eq8sOvPbuzsceeO6jVmTs9XpIX37ydqDYUAoBQCgFAKAUAoBQCgKr8IvFGitOqi/DXLCGMDn2tmPu2z4sKtFZnNtU3GFlq8iY4BwtbS2jhXGEXc+Lc2b2nJqG7s1pwVOCiincDvI7u/kv55ESGMmC1DsFDEDtOMnc4Of1vzas8lY5KclUqOpJ5LJF/inVhlWVh4gg/dVDuTT0KJx2VuJ3hs0Yi0tyGuXBxqYcowfIj3hj80Zuslc4qj6ep0a7K1+xzxwf0tMIo+xwy2IXC7dcy8gPBR92/MjDs+JXD08sKygvU+h28KoqoihVUAAAYAA5ADwqh3pJKyNlCRQHhNAQnFL1pmjgt5MGRS7yoQdEQIBKHlrYnSp7sMfm1K4mM5OTUYvXfy/dCl3XE7ewvpCFxFGCI0H9pPpRWYs3eA7hnY89XM1a10cjnClUfDdzZ3cNa0eRpp3W9u3wxjhBmSMDZVUDKALnGtzzJO2TUZmkejbxS60uCzt9PMkptMBF3cxpCqbQW8YUuXYFQW07PKQSAq5Cgk5PMC7tHrzVuCX7qdPCuCSTyi6vgDIN4oM5SAfc8vi3d3chUN8C0Kbk8dTXcuH5JnjXC0uoWikzpbkRsVYbqynuIO9E7GtSCnHCzi4BxJ9Rtrgj4zGMk8hLHnCzKPPkw7mB7sUfEpTm74Jar15k3UGwoBQFFUfEOMbbQX49gmX/qT75PKrao4u6r8pfMvVVO0UAoBQCgFAKAUAoBQCgKO4+N8bxzjsYs+XWv/wCR98dW0icfebRyivVkh8I3E2hsmVPws5EKAc8vzx+rn2kUisy+1Tcadlq8jv4X0dhjtYbd445FjXHbQMCx3dtx3nJqL5mkKMVBQavYgultlacPhNzDbxpcehCVXHbcFcgDYkDJ5d1Srswrxp0o44rPcQ17Zva2tvwyE/1q8OqZ+ZCneQk94wCvmEbvNTq7mUouEI0Y9qWv1PofCOGpbQpDGMIgwPPxJ8ydz66ozuhBQioo7KFxQHjMAMnYCgIHiCm7nNvn+rxqrTY/tGbdIsj5mBqYd+pByJqdDGXXlh3LXny+5S+G8Z+Ly3EcQVZJ3ZbdnwsccIlnbWTy0jWSFHPbxqzRxwqYG0tXpwtd/cmuFW1jCoEYN/OM9oDrTqJJbtH5OEFiTuRzOSTUO5tCNKKy6z+P4RJxBbNJby60LI4VdEYyFUE6IY9gXckkk95PcAMRrkjRe7TnLXl8j3gnCZJJReXg+Wweqi5rAh7h4ykek3sG1S3uQp025dJPXcuH5JfifFoLZdU8qRju1Hc+oc2PqqtjWdSMFeTsVK4+EpHYrZ209yw+ipA9ewLe8CrYOJyvbU8qcWzTwLpDc3PEY1uLdYhGHUAbsrtHrGo5zgop2wBvvuBiWkkRSqznVtKNrH0GqHcKAUBVPhL4eZLFpE2kt2WZD4aT2v8ATk+sCrR1OXa4Yqd1qsye4Lfi4t4phykRWx4Ejcew7eyoZvTnjipcTtqC4oBQCgFAKAUAoBQHjHAyeQoCl/BgvWRXN0fSubh2B/NB7I9hLCrSOTZFdSnxZr6QEz8YtYQNS20b3BXPNuSDfbOoJufpUWhFXr14x4K5Ki/4i3KzgT69zn9yOoyNcVV/xXx/BC3eu74tawy6f6pF18oTJXrWxpAzucHQRnuz41bRGEr1K8Yv+Ku/E29CB8bvLu/bdS3UQ+SLjJHr7PtLVDyVi2z+8qSqeSLzVTsFAKAr95F8cneJvxaDSJFz+FkIDBG8Y1UqxHzi4zsCDOhjJdJKz0Xq/sU7o3fzPDJaQZ+MSuCZTnEcHUwokpPzmKqAoHfk7VZpanHRnNpwjq9/KyzJufhVjCEikBvJ1UKkROtsAAALGOxEmw3IA23JqMzZwpRsn1n8fTREvwGwSxtpGk6uLJaWQLtHHsOyvkoAGcbnJ76h5m1OCpxd8t5ycOiNzJ8euvk4YwWt4n20LjeaXO2sjl9Eee9TyRSKcn0k8luX1ZC8Z6Y3Nyso4dGeqjDF7lxgYUEnRq2zt35O/Ic6lRS1Mam0Tnfolkt5F9GuK2Edsk9zi4vnLEqQ0shOtgijVkIcY8OdGnuM6NSkoKU85fFk30e6L3R6y4e5e2kum1yRoiEgZbQoZgdJAPcO/wARUNrQ2pUJ5zcrN6o6RweLh97byopKzhrd3clm61jrRyx3y5DKfWtL3Rbo40qia35eZdKqdYoBQGu4hDoyMMqwKkeRGDQhq6sVD4LJSLR4G9K2mkiPv1feT7qtLU5djfUcXubRc6qdYoBQCgFAKAUAoBQEX0puDHZXLjmsMhHr0HH21K1M6ztTk+TOL4P7bq+G2o8Y9X7ZLf8ANSWpTZo2pRIvov8AKcW4lL9Dqoh5YHaHvSpeiM6Odeb8EXCa5RCoZlUsQFyQMk8gM8z5VU6m0tT5zw280x8avc7l3iQ+GhSqfvL7qvwRwQllVqeRa+gVj1PD7Ze8oHPrftn97HsqstTp2aOGlFFgqDcUBX+KBrqZrZXaOKNQZnQ4YswOiJSNxt22PgVHzjUrLMwnepLAnktft9SrcH45LLayW8QzfTSSBjyCKVQNOx7lwRjnk4AzirNZnNCrKUHBdp3/AOzu4p0UgSMSXcz9lVjVIQIwcDCRooBkkPcAWPqqL8DSdCKV5v4Zfkn+iHCzb2yqyhWJLFQEBUEkqhKABmUYBPec1DZtQhghY4nH9ITnP4lbvv4TyqftiQ+wsO8CmhTvZf6r1f2RH3T/ANKyMNRXh0JOts46913IB7ol8e/7VlZGcvfv/Rev4Nd7fG/hW04fEyW7gLJOYzGix96xggamPLYd/nkFlmxKXSxwU1lx0XkWW14ZaWUepY4ogoAL6QGPcMtjLMT3cyTUXbOhQp0ldJI1zXt06l40ihjAJHxgtqYDxCkCIHxJJHeo5UyIcpvNWXj+5fuRh0qiMvDpi40OsRlAyDokjHWLuNjhl5ii1FbOk2+F/hmTsZyAfKoNkZUAoBQFK6JfJ8U4pF3FopAPrKWY/wCsVZ6I5KOVaovAutVOsUAoBQCgFAKAUAoCu/CE+OG3P1APeyj+NTHUw2nupeB39GU02VqPCCIe6NaPUvRVqcfBFQ6I2bzniPVzNCWvX1OigsVGrsgtkLueeO6pe45aEXLHZ26zLNw3orbQuJdJkmH9rMxkf1gt6PsAqLnRGhCLvq+LzPnMTn/Zydu+SfUf82P+WrfyOBf4rvvf1PrdjHpijUcgqj3ACqHqR0RvoSRHG72TUkFvgTyAnUwysaLjU7Dv3IUDvJ8AalGVSTyjHV+hXOEdItNrdy6P6y1w8YiG5abq0VUHeQNPPwQmpaMIVrRk7Z3052NNh0cvIxrjmFqOrjV9bRyMRGmMtiLsd5IDkZJ3pdERo1FmnbTg9PL6k10QsVeNbmRdUrFtEjM7kx5wrLrJ6sOBq0rjYioZrQimsb1N/SG5aRls4WKySjMjjnFDyZh4O3or5kn5tFxLVW5dSOr15IgOl123yfCrBQruoD45RxY7z3ZHM88HxYVZcWc9eTyo09fkiqz9Dp0luLOK6YqtuJ9A1BZDyKlQ2Acjmc7Yq2JanN7NOLdNS3X8T6p0YvkntIJEAVWjXCjkuBpKj1EEeys3kz06M1OCaIfpB0ls4Jh2kkuh2VQyAKh3yWZjoiO5yfSI235VKTMatanGXF+P6kQV+fjHV9bxGOZpJoUa2gkVY+rdwJFODrk7Oe0ceqp03GMnjted81knkfRJ4A6MjDKsCpHiCMEe6qHe0mrEN0PnYQtbyHMtqxhYnmVABif9aMqfXmpZlRbw4Xqsvt6E9UGwoBQFL4dtx66H0rZGPsKCrfxOSOW0y5oulVOsUAoBQCgFAKAUAoCu/CCmeG3I/Mz7mB/hUx1MNp7qXgd3Rd9VlanxgiP/AONaPUvR7uPgiudApVjk4mHIUJdyMSTgAEnck8htUy3HPszSc78WS1hx97qZRbR5tlJ13D5UNgHswjm+/wA7lsfKosaxqucuqsuP2Pn8Uf8A8u3Kd8U+k+yWP+ar/wAjhX+LJcH9T6zw+XVFGw5Min3gGsz04u6RjxK+SCJpHzhe4DJJJwqqO9iSAB4mgnJRV2QfRviCTz3c26kdUhDbFFVCWVvAiRpAfVVmjGlNSlKXgv3zuVLgdy4uJLm3gS5eQuVClx1aySvJ2z1fViQh1B7QIAAxzzZ8zkpyak5wV7+l3fha5YrJpbuYw3qyJhBJ1ChBGV1YXrGWV2fJBwp0qdJyDiq6aHTFyqSwzXO275krL0iXtCCGa40EqTEq6dQ5qGZlDY5HTnFRY0dX+qb8CGs+KJaWMt7MQ9xM2WA59ZuI7cDmNHokcxhjU2u7GKqKnTdR6v8AbeRG9F7w29i12UMt7dzMmk7FpNbKqH6KjSWPgPUKl62KUZYaeNq8mzumQcMimvLh+uvZ8KMci3zY4x9AbZPPC+yo1yLv3MXOWcn+2RPdC+Fta2MELekq5YeDMxdh7C2PZUPU2oQcKaiyZeMEYIBHnvUG1jnj4bCralijDeIRQffilyuCOtjqoWKzxj+rXsNz/ZT4t5vANkmBz+sShPgwqdxzz6lRS3PJ/Qs1QdAoBQFL4adXHrs/Qt419/VtVn2TkhntEuSRdKqdYoBQCgFAKAUAoBQEb0ktuts7hBzaGQD1lDj7alamdVXg1yZHfB3c9Zw22Pgmj9hiv8KmWpnssr0okJw+wjbivELaZA8cywzhTyOgg7+I1Ny78U3IyjBOtOMt9mXmR0jQklVRBkk4AVQPcABVTsbSR864Zaahxqy7yzSoPHrFLLj3J76vwZwQjfpafn8S0fB/f9dw63bvVOrPrQlPuAPtqstTp2aWKlFnRxAdZe28Z9CNZJyPFwVjj92tj6wvhTcWlnUS8WVDpNZEXlwUaRYZjCt11aFuxoYn0QSpOAufCU1ZaHLWhaba0drkpZ9MrbCQWQjGMInWOsKDuAwx6xjnuCnJ796iz3mkdohbDT9cvydPHIHtLG5k6wtcS6Q0uMdp2Ea6Rnsogbsj2nJJJLNlqiwU275vf6GMnCYBbXJkQGOBGSPxjSJBun0XLBm1Dc9nwFLkOnBRk3otOViD6WRw2l3aXdwCw6tiyjk1wipoYjlk55/3a+FSuCMa6jCcakuHqTHwbcShktljEivOpeWQaWGDI7MSuobjtYyP41EkbbLOMoWvn9zCa2E3HRq7SW9sHAO4R2cgYHcxBz7B4Cn8SHHFtGe5F1qp1igFAQdtxhEWV5ZOc8qIm7N2DoCoqgsxOgtgA+lmpsYqoldt72aOkN0k1lKjo6PKjCONgOsLf2ZVVJ+dg78u/G9ERValTaa104k9bBtC68atI1Y5Zxvj21Bsr2zNtCRQFK6HfKcS4pN3a44gfqBlb90VZ6I5KHWqzl4IutVOsUAoBQCgFAKAUAoDwigKV8Gh6r45aHnb3DaR+Y3o/uk+2rS4nHsnVxQ4M86U/wBW4pY3XJJNVtIfrZ0Z9rZ/VotLCt1K0J8cmdd1C/EZ2jZWSyhchwQQbiRTuP0Kkb/SI9zQu06srfxXr+Di45/U+L2txyiuVNvJ4BhjQT/p9imizRnU93XjPc8mcHDL48NnvrQAdoia1U8mMhCKg8tRUbfQY1OuZSE+hlKHmvM38Qtv6LuLe4BkkiZJUn3yS2kSPKoJ5nqyzAbdg+Josy0o9DNS1Wd/nf0O7hnD4ArXl+0euZutCSuNEWQAgAY6TIFCgtjORgecX3IvGEO8qavPPREjEDeSRlUKWsTBwWXSZXX0NKkZESntZONTBcbDJjQ07x8l6/gz6d6P6PuA7acodJ79fOMDxJYCi1G0W6J3IzhHFOtheR0DQyArdxHZ4ZAoSXKnnGQMkbMNzvnAlozhUxRbej1XDj5FotIozGqoQ6L2BltfonSQSSSWBGDk5yDVTpjhtkRfHuisN0yyFpIpVGBLC2hseBOMEVKdjOpQjN30fFHTwHgMdoH0s7ySHMksjancjYaj4AchRu5NKkqembe9krUGooBQEHx6BYlMsaqjPJCssigBzGZFVssBnZTz5gZxggVKMakUldcrvzJW2tEjzoULnmQNz5k8yfM1BqopaG+hIoDTeXAjjeRtlRSx9SjJ+6hEnZXZVfgttyLIzP6dxLJKfadPu7OfbVpanNsa93ie9tlwqp1CgFAKAUAoBQCgFAKAo98finGo5OUd7H1ZP94uNPt2UD6xq2sTjl7vaE90svMmOnXBzdWUqKPlFHWR+OpNwB5kZX9aoTszXaKfSU2t+43dD+Mi7s4pvnEaX+uuze87+oijVmTQqdJTUiE6QQtxMXlsgXq4AoR+/wCMjLFQfAKQp8NRqVkY1V02KC3fMiFnF7bW94w/rNhIvXrjtFVYGTbnnA1jzDip0djNS6WMaj1i8/31LD0puWkns4oFSVyZJu1ugTqnj1vjmnyuwHpYxkVCRvWk3KMY5vX0t9TUeidrbo00zldO7PEFtwPJeoCt6gWYknvpcdBCCxS9MvkS3RaB47ctKZMuzSBZXZ2jQ+ghZyTkKATk7EtUM0opqN3457iucduzfzotipkaIkfGGPyETd7oOUsw7jvjbHeRKy1OepLpZWpq/PcvuzlubSPg00D6pJUuBIlzqyxfHa63H5uTkfRJ5nJM9oo4x2Zp631+5Y+jPSC2nlaC0C9TFGGyq6BlmOyLgbd5OOZFVatqdFKtCbcYaIslQdAoBQCgNVwzAdhQx8C2n7cGhDvuKZ0w0SW8wkaNp/RETFhpB2+RVsdZMfmvjdsYwNqsjkr2cXe1+H258C7RrgAb7Ac+ftqp2IyoBQFQ+E29ZbQQR/hbp1hQeRI1ezHZ/Wq0Vmcu1yahhWryLNwyyWCGOJfRjRUHsAGaqzohFRiorcdNCwoBQCgFAKAUAoBQCgK30/4Obmzbq89dERLERz1L3DzIyB54q0XZnPtNPHDLVZo7ei3GReWscwxlhhgO5xsw9+48iKhqxejU6SCkVTt8O4hLChCw3wZoWb0Y58cj5Ekewp4Grao5c6NVxWktOTLh0e4ULW3SIHJAy7d7O27sfWSfsqrZ10oYIqJRuIXJgnfidsjGHrJIbqPuYI+nrV9f2HyJNWWeRxTbhJ1oLLNNfUhuD8SkhnNyOst7G4YxRyaVfQqsdA7YOiPJOw254zpqWsjKnOUZY9IvJb/1H0yz4GhZZZJJLhx2kaRgVXwZEQCMH84DPnVLnoxpK927/vDQkL6yjmTRKodDzU8j6x3jyNQaSipKzNkMKooVVCqBgAAAAeAA5UCSWSK50r7F1w6U8hO0XtliYL9oqVvMK1lODfG3xRC2fAsXt6sREVwjrcwyY2ZZRh43A9KLUpBHdnI3qb5GUaVqksOT1Xn9C1cE44Ji0ci9VcR/hImO4/OQ/PjPcw9uKix0wqYsnk+BL1BoKAUAoCBu5c8Sgjb0RBNIo/vNca6vWEZh+uancYy71J8GT1QbCgFAUThx+P8AFnm5wWQMaeDSnOoj1b/soe+raI4oe9ruW6OXmXuqnaKAUAoBQCgFAKAUAoBQCgKDA39F8SKHazvW1Ke6ObvHkD9xX6Jq+qOFe4q2/jL0ZZelfAkvbZom2b0kb6LjkfV3HyJqqdjprUlUhhZCdGulTm3niuAReWiOXXvcKMhx452zjxB5MKlrgY0a7wuM+0iL4/C1vwCKIZDy9UrHPzpG6x8+s5B9dSu0Z1U4bMlxt6l9h4dGsCwaVMYQJpIBBUDGCDzqlztUFhw7ir2jNwy5jtyxayuGKw6jkwycxHk7lG7s8vYSbanNG9GSj/F6cuRc6qdYoCtfCGuLF5B6ULxSr60kU/dmpjqYbT3bfCzMeMN1fEbGYcpVlt2PiCokjH7Sn303ETyqxlxy+p39IOAJdBW1GOaPeKZPSQ/8ynvU7Gidi9Wkp8mtGRdr0kktiIuIqEOcLcqPkX8NX+6byO3PkKm3AzjWlDKr8d34LTFIGAZSCp3BByD6iOdVOlO5nQGEsgUFmIAAySTgAeJPdQXsVnhFwLy+NzHk28MTQo+NpHZwZGTxRdIXPeSccql5I54S6SpiWiVvEtNQdAoCsdPOOtbwiKHJubg9XEo5jOxb2Z28yPOrRVzm2mq4RtHV5IkOivBFs7WOFcEgZdvpOfSPq7h5AVDd2aUaSpwUUS9QaigFAKAUAoBQCgFAKAUAoCL6ScEjvLd4ZOR3Vu9WHosPV9oJHfUp2M6tNVIuLIPoTx2TU1jd7XUOwJ/tUHJlPece8b+OJkt6MNnqvu59pepu6Y9G3lKXVqdF5Dup5Bx3o3dyzjPiQdjkIvcy1ei5deHaXqV3pFx0cQ4XLpUx3NsyPJCdipRgGYA76QCT5YwfOUrM56tXpaLtk1qj6Fw29WaGOVfRkVWHtGaozvhJSipLeU34SblZZLO0Q5ma4jkwOaqAwyfD0s+pTVo8Tk2tqTjBa3uWXi17dK4S3tlkBXJlklCIpydsAF2O2eWN+dQjpnKd7RXqRzJxY/PsF8tMx+3P8KZGfv8A/X1OHiHAeJXa9Tc3FusDEaxCj6mAOdPa5Zx4+/lU3SM50q1TqyatyOnpoczcOiT0/jSOB36I1bWfVg0W8ttGcoJa3LbVTqMJYldSrAMp2IIyCPMHnQhpPJlM4z0aS3aL4nLLbPNMqaY3+TOcs5KNkZCKxGMDarJ8TlnRUbYG1d+RIjgl8P8A6k2P8NDn34/hUXXAv0VW/b9EZp0TRyDdSzXRG4WVgI8+PVoAh9oNLk9An2238vgWCNAoAAAA2AGwA8BUG+hlQHFxnikdrC80rYRR7Se5R4k1KVylSahHEyrdDeGyXEzcSulxI4xBGf7OPfB9ZB+0n520t2yRzUIOcumnru5Iu1VOwUAoBQCgFAKAUAoBQCgFAKAUBW+mHRr40qyRN1d1FvFINvPS35p+z1EgynY569HHnHKS0NfRLpT8YLQXC9VeR7PGdtWPnJ4jvx5943o1YihXx9WWUluMOl/Q8XJ66BuqugCA/c4IwVk8QRtnw2ORtUqViK+z4+tHKRVehfHZrISWFwpSUBjb6uWs5wmeRVm3B5ZJHhVpK+aObZqsqV6U8nuISz4Olxc2YS7l+NT9Y07nZonVc6cbMG2YbnuyNtqm+RiqSlONpPE9eROWnRGOXicttLNcSxxQq5LydouxXbP0cE1XFkbrZ06zg22kuJl0P6JwTXF7ky9VDMYowJGXkTqJIOT3Yo2KFCMpy1snZZnnEeC9XxSO1+NXUME0epCJn3cZBXJOO7l5r40TyE6dqyhiaTXE2cc4AOHTWdwk80s7XKRkyPqLIwIZRtnvx+tRO5NSkqMoyTbd7Zn0+qHoigKxx6fHE+Gp3H4y36wiwPsLe+pWjOao/fQXj8iz1B0igFAcnFOIx28TSzMEReZP2ADvJ7gKFZzjBYpFJ4ZZScWnW6uVKWcZzBAfnn6b+I+/kNslr6aHFCMtoljn2dy4+J9AAqh3ntAKAUAoBQCgFAKAUAoBQCgFAKAUBXulPRVLwK6sYrhN45l2YHuBxuV+0d3fmU7HPWoKpmsnxIrhPS6S3kFtxNRFL82f+zkHjnkp8+Xjp5VOG+hnDaHB4K2T47mWfiPCoLkJ1sayBSGUnuIIIII3xty5GoTsdMqcZ6oiukvR5pZYbq3KrcwHI1bLIpGCjEbjbODvjJ8die4yq0XKSnHVepXrDiEkPFnmuoGtknjEWp2DJ1i6dPbHZ3CnY99WtkYRm418U1ZNWNnQ69W24le2jsuJZDNEcjB1dorz56SNvzDRrK4oTUK0qb35osPTSC0a2LXmNCZKnOHDd3VnnqPh399VVzo2hU3DrkF0K4JF1Ntd3UzyzlNSddNqWMHloDctsc87+FS2Y7PSjhjObu+bLdLxq3X0riFfXIg+81Wx1OpBatGlektmTgXdtn9NH/NU2ZXp6f8AZfEr3wgTBVtb6IhxazAtpIPycmFfGPEhR7amPAw2p2Uai3P5lyt5ldVdSGVgGUjkQRkEeyqnWmmro2UJILpL0pgsl7Z1St6ESbuxPLbuGe8+zJ2qUrmNWvGnrrwIHh3R6e/lW54kNKKcxWo9FfAyeJ8RzPfgdmrXtkjCNGdV46um5fcvSrgYHKqHae0AoBQCgFAKAUAoBQCgFAKAUAoBQCgFAcfFOGRXMZjmRXQ9x7vMHmD5iidik4RmrSRT/wCg77hxzYv8Yt+fxeU9pR/dt/7epqtdPU5ejq0e7zXB/QkeE9PbaRurm1W0w2Mcw07+THb34PlRxZeG1wk7SyfMsssSSoVZVdGG4IDKR6jsRVTpaUlZkYeiljgj4pb4P90n2HGR7Km7M+gp/wBUYQdELJP+ywn66h/drzgeVLshUKa/ijb/ALL2X/c7X/Ij/lqC3RU/6r4A9FrL/ult/kx/y1Nx0NP+q+BrfohYn/ssHsQD7qXZX2el/VHDP8H1gwPyGnPPQ7j7NWPsqcTKPZKT3HTLxSz4ZAkTyhFQYVSxZ8eodo8/VUWbLOdOjGzZCHj19f7WUJt4T/2iYbkfmLv7xn1ipslqY9LVq92rLiyY6OdDobVusJaa4O7TSbtnv05zp+0+dHK5rS2eNPPV8WWOqnQKAUAoBQCgFAKAUAoBQCgFAKAUAoBQCgFAKAUBwcV4NBcrpniSQd2RuPqkbr7DUp2KTpxmrSVysN0CaE5sbua379BOtPcSPtzU4uJzeyuPdya9UBLxqDmltdL4qdDH36VB9lOqL7THcpehl/theJ+F4XOPONtf3L/GmFcSfaKi7VN+WZ7/ALfEc+H3wP6H/wA6YR7V/pL4Hn+3Ezehwy8J/OQr9uDTDzHtMt0GeHjXFpfwVhHEPpSyhsewFT9lLIjpNolpC3izE9G+I3H4zf8AVr3pbrj2auyffml0tEOhrT7c7eBJ8G6EWdsdSxdZJz1ynW2fHfsg+YAqHJs0p7LThna75lkqDoFAKAUAoBQCgFAKAUAoBQCgFAKAUAoBQCgFAKAUAoBQCgFAKAUAoBQCgFAKAUAoBQCgFAKAUAoBQCgFARUElu6uyykrGSHImk7JUZYN2tiB41JmnBptPTmbbSKKVA8buyHkwlkwfMdrcVBKs1dGUVvExYK7kodLYlk2OAcHtbHDA+0UJVnp8zTqg60xdY3WhdRTrZNWn6WNXLuzUlbxvhvmbbaCKRQyM7KeREsm/wDqoSrNXRjeJDEheR2RBzYyyAD1nVtQSwxV2/UQJC5IWRiVxqHXSZGeWRqyM4oFhej9TyzEMuTHIzBTg4lk2I2IPa5jHKgi4y0ZsuLeJF1O7quQMmaQDJIA+d3kge2oJdlm/mezWsaqWZnAG5PWybf6qBpLM54pLdkR1lZkc4VlmkIbu2IbyPuqSqcWrpm6eGJMamcE7AdbISfUA2T7KEuy1NZMHVmXrT1Yzl+ukIGkkNk6tsEHPhg0F42vfLxCGA6MSOesGU+Vl7Q23Ha5bjfzFCLxyz1On4gvjJ/myfzVBfCjnnWFDhncHGcdbJsPE4bZfM7VJV4UYzNAsfWtKRFjOvrpNOPHOvGPOhF42xXy8T2EwM2hZHLkFgvWygkAgEgFtxkj3ihKcW7XB6gMFMjAltI+Vk3b6IOrBbyG+1BeN7X9TyZoFfq2kcPjVp62XONsnGrluN/OhDcU7XPDJb9UZutPVDOX66TA0khsnVtggg+GKC8bXvkdENrG6hlZyDyPWyfzVBZJPNGq0EMpYRyOxQ6WxLJsfA9rY78vOpIWF6MXKwx+m7rgZOZZNh9Ju12V8ztQNxWr9TN4IgusuwXAOozSYweW+vzqCckr/UwgWFywV3LLgsvWyalznGoFsjODjPPFSQsL0ZpFzbdW0nXHq0JDN10mFI5gnVtjv8KEYoWvc7I7RGAIMhB5fKyfzVBZJMxt7eJ11I7suSMiaQjIJB+d3EEeygVnmvmcj3VsC4MzDq/T+Vk7G2e12uztvv3VNmUxwV89DK6nto865iuFVjmaTZWJCk9rYEggeJFCXKC1fqcs/GbFGKvdKrDmrXDgj1gvkUsyrqU1k5epCrCUu5YwDovFkZvDME0gkz5MjKvtFSY2tNr+30f2JvofKE4ZbMeSwKT6guTUPU2ou1JPkcfAleC+kjkXT8ZjWfnkdahCzY9YZDjyqXoUp3jUae/Pz3mXTW2YmOWAMZ4Q7EKcFoSMSpn6Tbae/IyORohXTylHVfLf+Cbt79Gt0lgRpEKKUVNIJBxgDUyqMDuJGMVBsppxxRzInpjOX4ZOxjeMlfRfTqHbHPQzDz2NFqZ1nek3axIwcLPxprl2GoxCIKvIKHLEkn0mJPlj20uXUOvjfCxH9EZgkNyzHAF3c5P/AIrVLM6DtFt8X8zd0sszcxNbqMlkduYGGAxET+udQ846hFq0XNYV+8DZYcR+McPE3e8LFh4MFIcexgR7KNWZMZ4qd+RFwRm1vEiAPUXT9ZHjkkoRjKnkrAax5hqkzSwTtufz3ncgP9Ktq5fFR1f+aetx5/g8/q1G4v8A+XPhl8c/obOPuhsL3q8YEVwDj6Wh9ftznPnmi1FVropW4Mj+id8VYQzgCVokeJxnTJEFGFXJ2ZPnL351cjtLKUZWeGWtsua/BYDet1vV9RLp/wB78no5Z/3mvy9Hn5b1U2xPFaz8cvuQ/R92WbiBcEuJwQNs9X1UfV4yQMel34yGqTOndSlfic3H7uObg00kSMkbQEoCAOzjY4BOBRalajUqLa0sTdhqDfLFC5J6rSMdjQhI5kjcb5Ph5ChrHn5EJ1VxCweOWK4tGnGUdcOmubB0ONmKu2cMM7Y51ORjacXdNON/hn9zbxpZTxCPqSof4pPjUMj8JD5jB8zt5UWhad+lVuD+aOnpSyHh97oxgRTg4+lpYt7cnfzzUItVt0crcyTspQI4VJ3ZBgeOFBNQaReSREdG5lQ8QZjhVu5CSe4CKEk1L3GVJpObfH6I94taXBmeS0njDhEWSGVNSN6RQ5HaTOWG2QceVFzE4zxXg/JnLfztIOFuV0RtIjOo5KxhbqxnvAfAHnp8qniVbbUHp/0WNHj61gMdboQt46cvoz5Z149tVN7rFzKPKr/0XxHBXT1l7sVOfwj531Y+yrM5FfopeMvmXS7lKwZX0yqqv1mwq/aRUHU3aORDdEF6mS6tSNIjkEsa5z8nNltj3gOHFGZUeq5Q/czTwxJDxC90ler62HrARuV+K7YOfpae7lmp3FYJ9LK2l1f/AInR05gVbGYgAHEK+xZV0j1DJ99Qi9dLA/L5knd8Dt5XLyRIzHGSRucDA+wUuaOlBu7RT+GfizfUvf34ascsez/y+hr4f+Qk9Q++j7REP8dG/jf5U4b+j/6UWjJqd9DwO6L8fvv8OPvao3Iuu9l4fc1/BN+If+I/30nqV2Luvib/AIUPxBvrL/GkdS+190ye4Z+LJ+jH3VBtHsnyWy/B/wD3i/8A7CVdnmx7P/19S+r+Ubv/AA6fcaruOz/yy8CF6Kfki6+tN+8al6mVHuZeZZ4PwVh9dP8AgS1U6FpH93M19L+dv+kP/DaiFXVfu4gj+Q5/qv8Awq28wl/jy8CJu/T4N6v4mnEzetM+rVQ9EpvTX05P8M37zVZHLX3+B78IP5Kb6q/umi1G09yRfRX8pR/4aX9+GjKUu8Xh9jp4J+ML/iZP3Goy1Ptef0OPpX+VB+hP3x1K0KVe+8vsYL+QJfrXH/GkpvI//M/P5m3oj+PQf4aX74ah6FqPeLw+xW5/wV3+nP8A/KrcDDdLx+xcukv41N+g/wClVR1Ve0/An+kv4jJ9QfetQtTWr3bIbop+HvPqp9zVL0M6XakVa3/JF9+mk+9qs9TlXcS8WWfiX4tYfXSqrU6ZdmJhbfl2X9Av/NU/xIX+Q/Aw6G/lPiH1v5KiWiIod7M7PhS/ED+kT7zSOpfa+7LHwz8BF+jT90VVm8ey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40" name="Picture 16" descr="http://icam-i2cam.org/images/branch_images/mpi_logo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52797"/>
            <a:ext cx="3342005" cy="200520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628650" y="1779417"/>
            <a:ext cx="7886700" cy="1204648"/>
          </a:xfrm>
        </p:spPr>
        <p:txBody>
          <a:bodyPr>
            <a:noAutofit/>
          </a:bodyPr>
          <a:lstStyle/>
          <a:p>
            <a:pPr marL="0" indent="0">
              <a:buNone/>
            </a:pPr>
            <a:r>
              <a:rPr lang="en-ZA" dirty="0" smtClean="0">
                <a:solidFill>
                  <a:schemeClr val="tx2"/>
                </a:solidFill>
                <a:latin typeface="Century Gothic" panose="020B0502020202020204" pitchFamily="34" charset="0"/>
              </a:rPr>
              <a:t>“</a:t>
            </a:r>
            <a:r>
              <a:rPr lang="en-ZA" dirty="0">
                <a:solidFill>
                  <a:schemeClr val="tx2"/>
                </a:solidFill>
                <a:latin typeface="Century Gothic" panose="020B0502020202020204" pitchFamily="34" charset="0"/>
              </a:rPr>
              <a:t>A complete version of the work and all supplemental materials, including a copy of the permission as stated above, in an appropriate standard electronic format is deposited (and thus published) in at least one online repository using suitable technical </a:t>
            </a:r>
            <a:r>
              <a:rPr lang="en-ZA" dirty="0" smtClean="0">
                <a:solidFill>
                  <a:schemeClr val="tx2"/>
                </a:solidFill>
                <a:latin typeface="Century Gothic" panose="020B0502020202020204" pitchFamily="34" charset="0"/>
              </a:rPr>
              <a:t>standards …”</a:t>
            </a:r>
            <a:endParaRPr lang="en-ZA"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8546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What is “policy”?</a:t>
            </a:r>
            <a:endParaRPr lang="en-ZA" sz="36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28650" y="1779417"/>
            <a:ext cx="7886700" cy="1204648"/>
          </a:xfrm>
        </p:spPr>
        <p:txBody>
          <a:bodyPr>
            <a:noAutofit/>
          </a:bodyPr>
          <a:lstStyle/>
          <a:p>
            <a:pPr marL="0" indent="0">
              <a:buNone/>
            </a:pPr>
            <a:r>
              <a:rPr lang="en-ZA" dirty="0" smtClean="0">
                <a:solidFill>
                  <a:schemeClr val="tx2"/>
                </a:solidFill>
                <a:latin typeface="Century Gothic" panose="020B0502020202020204" pitchFamily="34" charset="0"/>
              </a:rPr>
              <a:t>“A </a:t>
            </a:r>
            <a:r>
              <a:rPr lang="en-ZA" dirty="0">
                <a:solidFill>
                  <a:schemeClr val="tx2"/>
                </a:solidFill>
                <a:latin typeface="Century Gothic" panose="020B0502020202020204" pitchFamily="34" charset="0"/>
              </a:rPr>
              <a:t>definite course or method of action </a:t>
            </a:r>
            <a:r>
              <a:rPr lang="en-ZA" dirty="0" smtClean="0">
                <a:solidFill>
                  <a:schemeClr val="tx2"/>
                </a:solidFill>
                <a:latin typeface="Century Gothic" panose="020B0502020202020204" pitchFamily="34" charset="0"/>
              </a:rPr>
              <a:t>selected (by governments, institutions, groups, individuals) </a:t>
            </a:r>
            <a:r>
              <a:rPr lang="en-ZA" dirty="0">
                <a:solidFill>
                  <a:schemeClr val="tx2"/>
                </a:solidFill>
                <a:latin typeface="Century Gothic" panose="020B0502020202020204" pitchFamily="34" charset="0"/>
              </a:rPr>
              <a:t>from among alternatives and in light of given conditions to guide and determine present and future </a:t>
            </a:r>
            <a:r>
              <a:rPr lang="en-ZA" dirty="0" smtClean="0">
                <a:solidFill>
                  <a:schemeClr val="tx2"/>
                </a:solidFill>
                <a:latin typeface="Century Gothic" panose="020B0502020202020204" pitchFamily="34" charset="0"/>
              </a:rPr>
              <a:t>decisions.”</a:t>
            </a:r>
            <a:br>
              <a:rPr lang="en-ZA" dirty="0" smtClean="0">
                <a:solidFill>
                  <a:schemeClr val="tx2"/>
                </a:solidFill>
                <a:latin typeface="Century Gothic" panose="020B0502020202020204" pitchFamily="34" charset="0"/>
              </a:rPr>
            </a:br>
            <a:endParaRPr lang="en-ZA" sz="1600" dirty="0">
              <a:solidFill>
                <a:schemeClr val="tx2"/>
              </a:solidFill>
              <a:latin typeface="Century Gothic" panose="020B0502020202020204" pitchFamily="34" charset="0"/>
            </a:endParaRPr>
          </a:p>
          <a:p>
            <a:pPr marL="0" indent="0">
              <a:buNone/>
            </a:pPr>
            <a:r>
              <a:rPr lang="en-ZA" dirty="0" smtClean="0">
                <a:solidFill>
                  <a:schemeClr val="tx2"/>
                </a:solidFill>
                <a:latin typeface="Century Gothic" panose="020B0502020202020204" pitchFamily="34" charset="0"/>
              </a:rPr>
              <a:t>“A </a:t>
            </a:r>
            <a:r>
              <a:rPr lang="en-ZA" dirty="0">
                <a:solidFill>
                  <a:schemeClr val="tx2"/>
                </a:solidFill>
                <a:latin typeface="Century Gothic" panose="020B0502020202020204" pitchFamily="34" charset="0"/>
              </a:rPr>
              <a:t>high-level overall plan embracing the general goals and acceptable procedures especially of a governmental </a:t>
            </a:r>
            <a:r>
              <a:rPr lang="en-ZA" dirty="0" smtClean="0">
                <a:solidFill>
                  <a:schemeClr val="tx2"/>
                </a:solidFill>
                <a:latin typeface="Century Gothic" panose="020B0502020202020204" pitchFamily="34" charset="0"/>
              </a:rPr>
              <a:t>body.”</a:t>
            </a:r>
          </a:p>
          <a:p>
            <a:pPr marL="0" indent="0">
              <a:buNone/>
            </a:pPr>
            <a:r>
              <a:rPr lang="en-ZA" sz="1600" dirty="0">
                <a:solidFill>
                  <a:schemeClr val="tx2"/>
                </a:solidFill>
                <a:latin typeface="Century Gothic" panose="020B0502020202020204" pitchFamily="34" charset="0"/>
                <a:hlinkClick r:id="rId3"/>
              </a:rPr>
              <a:t>(Merriam-Webster Online Dictionary)</a:t>
            </a:r>
            <a:endParaRPr lang="en-ZA" sz="1600" dirty="0">
              <a:solidFill>
                <a:schemeClr val="tx2"/>
              </a:solidFill>
              <a:latin typeface="Century Gothic" panose="020B0502020202020204" pitchFamily="34" charset="0"/>
            </a:endParaRPr>
          </a:p>
          <a:p>
            <a:pPr marL="0" indent="0">
              <a:buNone/>
            </a:pPr>
            <a:endParaRPr lang="en-ZA"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67764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47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60470" y="364475"/>
            <a:ext cx="7886700" cy="1204648"/>
          </a:xfrm>
        </p:spPr>
        <p:txBody>
          <a:bodyPr>
            <a:noAutofit/>
          </a:bodyPr>
          <a:lstStyle/>
          <a:p>
            <a:pPr marL="0" indent="0">
              <a:buNone/>
            </a:pPr>
            <a:r>
              <a:rPr lang="en-ZA" dirty="0" smtClean="0">
                <a:solidFill>
                  <a:schemeClr val="tx2"/>
                </a:solidFill>
                <a:latin typeface="Century Gothic" panose="020B0502020202020204" pitchFamily="34" charset="0"/>
              </a:rPr>
              <a:t>Policy = Principles + Objectives + Decisions</a:t>
            </a:r>
            <a:endParaRPr lang="en-ZA" sz="1600" dirty="0">
              <a:solidFill>
                <a:schemeClr val="tx2"/>
              </a:solidFill>
              <a:latin typeface="Century Gothic" panose="020B0502020202020204" pitchFamily="34" charset="0"/>
            </a:endParaRPr>
          </a:p>
          <a:p>
            <a:pPr marL="0" indent="0">
              <a:buNone/>
            </a:pPr>
            <a:endParaRPr lang="en-ZA" sz="1600" dirty="0" smtClean="0">
              <a:solidFill>
                <a:schemeClr val="tx2"/>
              </a:solidFill>
              <a:latin typeface="Century Gothic" panose="020B0502020202020204" pitchFamily="34" charset="0"/>
            </a:endParaRPr>
          </a:p>
          <a:p>
            <a:pPr marL="0" indent="0">
              <a:buNone/>
            </a:pPr>
            <a:endParaRPr lang="en-ZA" sz="1600" dirty="0">
              <a:solidFill>
                <a:schemeClr val="tx2"/>
              </a:solidFill>
              <a:latin typeface="Century Gothic" panose="020B0502020202020204" pitchFamily="34" charset="0"/>
            </a:endParaRPr>
          </a:p>
          <a:p>
            <a:pPr marL="0" indent="0">
              <a:buNone/>
            </a:pPr>
            <a:r>
              <a:rPr lang="en-ZA" dirty="0" smtClean="0">
                <a:solidFill>
                  <a:schemeClr val="tx2"/>
                </a:solidFill>
                <a:latin typeface="Century Gothic" panose="020B0502020202020204" pitchFamily="34" charset="0"/>
              </a:rPr>
              <a:t>Policy = Decision-making framework to achieve a desired outcome, in the interest of a specific community</a:t>
            </a:r>
          </a:p>
          <a:p>
            <a:pPr marL="0" indent="0">
              <a:buNone/>
            </a:pPr>
            <a:endParaRPr lang="en-ZA" dirty="0">
              <a:solidFill>
                <a:schemeClr val="tx2"/>
              </a:solidFill>
              <a:latin typeface="Century Gothic" panose="020B0502020202020204" pitchFamily="34" charset="0"/>
            </a:endParaRPr>
          </a:p>
          <a:p>
            <a:pPr marL="0" indent="0">
              <a:buNone/>
            </a:pPr>
            <a:r>
              <a:rPr lang="en-ZA" dirty="0" smtClean="0">
                <a:solidFill>
                  <a:schemeClr val="tx2"/>
                </a:solidFill>
                <a:latin typeface="Century Gothic" panose="020B0502020202020204" pitchFamily="34" charset="0"/>
              </a:rPr>
              <a:t>Policy = Response to the changing world we find ourselves in</a:t>
            </a:r>
          </a:p>
          <a:p>
            <a:pPr marL="0" indent="0">
              <a:buNone/>
            </a:pPr>
            <a:endParaRPr lang="en-ZA" dirty="0">
              <a:solidFill>
                <a:schemeClr val="tx2"/>
              </a:solidFill>
              <a:latin typeface="Century Gothic" panose="020B0502020202020204" pitchFamily="34" charset="0"/>
            </a:endParaRPr>
          </a:p>
          <a:p>
            <a:pPr marL="0" indent="0">
              <a:buNone/>
            </a:pPr>
            <a:r>
              <a:rPr lang="en-ZA" dirty="0" smtClean="0">
                <a:solidFill>
                  <a:schemeClr val="tx2"/>
                </a:solidFill>
                <a:latin typeface="Century Gothic" panose="020B0502020202020204" pitchFamily="34" charset="0"/>
              </a:rPr>
              <a:t>Policy needs to be aligned </a:t>
            </a:r>
            <a:endParaRPr lang="en-ZA" dirty="0">
              <a:solidFill>
                <a:schemeClr val="tx2"/>
              </a:solidFill>
              <a:latin typeface="Century Gothic" panose="020B0502020202020204" pitchFamily="34" charset="0"/>
            </a:endParaRPr>
          </a:p>
          <a:p>
            <a:pPr marL="0" indent="0">
              <a:buNone/>
            </a:pPr>
            <a:endParaRPr lang="en-ZA" dirty="0" smtClean="0">
              <a:solidFill>
                <a:schemeClr val="tx2"/>
              </a:solidFill>
              <a:latin typeface="Century Gothic" panose="020B0502020202020204" pitchFamily="34" charset="0"/>
            </a:endParaRPr>
          </a:p>
        </p:txBody>
      </p:sp>
      <p:sp>
        <p:nvSpPr>
          <p:cNvPr id="4" name="Oval 3"/>
          <p:cNvSpPr/>
          <p:nvPr/>
        </p:nvSpPr>
        <p:spPr>
          <a:xfrm>
            <a:off x="61980" y="314750"/>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1</a:t>
            </a:r>
            <a:endParaRPr lang="en-ZA" sz="2800" b="1" dirty="0">
              <a:latin typeface="Century Gothic" panose="020B0502020202020204" pitchFamily="34" charset="0"/>
            </a:endParaRPr>
          </a:p>
        </p:txBody>
      </p:sp>
      <p:sp>
        <p:nvSpPr>
          <p:cNvPr id="6" name="Oval 5"/>
          <p:cNvSpPr/>
          <p:nvPr/>
        </p:nvSpPr>
        <p:spPr>
          <a:xfrm>
            <a:off x="61980" y="1902189"/>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2</a:t>
            </a:r>
            <a:endParaRPr lang="en-ZA" sz="2800" b="1" dirty="0">
              <a:latin typeface="Century Gothic" panose="020B0502020202020204" pitchFamily="34" charset="0"/>
            </a:endParaRPr>
          </a:p>
        </p:txBody>
      </p:sp>
      <p:sp>
        <p:nvSpPr>
          <p:cNvPr id="7" name="Oval 6"/>
          <p:cNvSpPr/>
          <p:nvPr/>
        </p:nvSpPr>
        <p:spPr>
          <a:xfrm>
            <a:off x="61980" y="3409524"/>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3</a:t>
            </a:r>
            <a:endParaRPr lang="en-ZA" sz="2800" b="1" dirty="0">
              <a:latin typeface="Century Gothic" panose="020B0502020202020204" pitchFamily="34" charset="0"/>
            </a:endParaRPr>
          </a:p>
        </p:txBody>
      </p:sp>
      <p:pic>
        <p:nvPicPr>
          <p:cNvPr id="2050" name="Picture 2" descr="http://www.medicalsciencenavigator.com/wp-content/uploads/2014/01/Which-Dir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007" y="5072690"/>
            <a:ext cx="3078974" cy="197670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61980" y="4718521"/>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4</a:t>
            </a:r>
            <a:endParaRPr lang="en-ZA" sz="2800" b="1" dirty="0">
              <a:latin typeface="Century Gothic" panose="020B0502020202020204" pitchFamily="34" charset="0"/>
            </a:endParaRPr>
          </a:p>
        </p:txBody>
      </p:sp>
    </p:spTree>
    <p:extLst>
      <p:ext uri="{BB962C8B-B14F-4D97-AF65-F5344CB8AC3E}">
        <p14:creationId xmlns:p14="http://schemas.microsoft.com/office/powerpoint/2010/main" val="12658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166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60470" y="1096836"/>
            <a:ext cx="7886700" cy="1204648"/>
          </a:xfrm>
        </p:spPr>
        <p:txBody>
          <a:bodyPr>
            <a:noAutofit/>
          </a:bodyPr>
          <a:lstStyle/>
          <a:p>
            <a:pPr marL="0" indent="0">
              <a:buNone/>
            </a:pPr>
            <a:r>
              <a:rPr lang="en-ZA" dirty="0" smtClean="0">
                <a:solidFill>
                  <a:schemeClr val="tx2"/>
                </a:solidFill>
                <a:latin typeface="Century Gothic" panose="020B0502020202020204" pitchFamily="34" charset="0"/>
              </a:rPr>
              <a:t>Policy = Followed by procedures, guidelines, processes, planning</a:t>
            </a:r>
            <a:endParaRPr lang="en-ZA" sz="1600" dirty="0" smtClean="0">
              <a:solidFill>
                <a:schemeClr val="tx2"/>
              </a:solidFill>
              <a:latin typeface="Century Gothic" panose="020B0502020202020204" pitchFamily="34" charset="0"/>
            </a:endParaRPr>
          </a:p>
          <a:p>
            <a:pPr marL="0" indent="0">
              <a:buNone/>
            </a:pPr>
            <a:endParaRPr lang="en-ZA" sz="1600" dirty="0">
              <a:solidFill>
                <a:schemeClr val="tx2"/>
              </a:solidFill>
              <a:latin typeface="Century Gothic" panose="020B0502020202020204" pitchFamily="34" charset="0"/>
            </a:endParaRPr>
          </a:p>
          <a:p>
            <a:pPr marL="0" indent="0">
              <a:buNone/>
            </a:pPr>
            <a:r>
              <a:rPr lang="en-ZA" dirty="0" smtClean="0">
                <a:solidFill>
                  <a:schemeClr val="tx2"/>
                </a:solidFill>
                <a:latin typeface="Century Gothic" panose="020B0502020202020204" pitchFamily="34" charset="0"/>
              </a:rPr>
              <a:t>Policy = Strategic &amp; long term; Planning = operational within specific timeframes</a:t>
            </a:r>
          </a:p>
          <a:p>
            <a:pPr marL="0" indent="0">
              <a:buNone/>
            </a:pPr>
            <a:endParaRPr lang="en-ZA" dirty="0">
              <a:solidFill>
                <a:schemeClr val="tx2"/>
              </a:solidFill>
              <a:latin typeface="Century Gothic" panose="020B0502020202020204" pitchFamily="34" charset="0"/>
            </a:endParaRPr>
          </a:p>
          <a:p>
            <a:pPr marL="0" indent="0">
              <a:buNone/>
            </a:pPr>
            <a:r>
              <a:rPr lang="en-ZA" dirty="0" smtClean="0">
                <a:solidFill>
                  <a:schemeClr val="tx2"/>
                </a:solidFill>
                <a:latin typeface="Century Gothic" panose="020B0502020202020204" pitchFamily="34" charset="0"/>
              </a:rPr>
              <a:t>Policies change, needs to be revisited, adapted in line with change</a:t>
            </a:r>
          </a:p>
          <a:p>
            <a:pPr marL="0" indent="0">
              <a:buNone/>
            </a:pPr>
            <a:endParaRPr lang="en-ZA" dirty="0">
              <a:solidFill>
                <a:schemeClr val="tx2"/>
              </a:solidFill>
              <a:latin typeface="Century Gothic" panose="020B0502020202020204" pitchFamily="34" charset="0"/>
            </a:endParaRPr>
          </a:p>
          <a:p>
            <a:pPr marL="0" indent="0">
              <a:buNone/>
            </a:pPr>
            <a:r>
              <a:rPr lang="en-ZA" dirty="0" smtClean="0">
                <a:solidFill>
                  <a:schemeClr val="tx2"/>
                </a:solidFill>
                <a:latin typeface="Century Gothic" panose="020B0502020202020204" pitchFamily="34" charset="0"/>
              </a:rPr>
              <a:t>Policy can be enforced</a:t>
            </a:r>
          </a:p>
        </p:txBody>
      </p:sp>
      <p:sp>
        <p:nvSpPr>
          <p:cNvPr id="4" name="Oval 3"/>
          <p:cNvSpPr/>
          <p:nvPr/>
        </p:nvSpPr>
        <p:spPr>
          <a:xfrm>
            <a:off x="61980" y="990822"/>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5</a:t>
            </a:r>
            <a:endParaRPr lang="en-ZA" sz="2800" b="1" dirty="0">
              <a:latin typeface="Century Gothic" panose="020B0502020202020204" pitchFamily="34" charset="0"/>
            </a:endParaRPr>
          </a:p>
        </p:txBody>
      </p:sp>
      <p:sp>
        <p:nvSpPr>
          <p:cNvPr id="6" name="Oval 5"/>
          <p:cNvSpPr/>
          <p:nvPr/>
        </p:nvSpPr>
        <p:spPr>
          <a:xfrm>
            <a:off x="61980" y="2477857"/>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6</a:t>
            </a:r>
            <a:endParaRPr lang="en-ZA" sz="2800" b="1" dirty="0">
              <a:latin typeface="Century Gothic" panose="020B0502020202020204" pitchFamily="34" charset="0"/>
            </a:endParaRPr>
          </a:p>
        </p:txBody>
      </p:sp>
      <p:sp>
        <p:nvSpPr>
          <p:cNvPr id="7" name="Oval 6"/>
          <p:cNvSpPr/>
          <p:nvPr/>
        </p:nvSpPr>
        <p:spPr>
          <a:xfrm>
            <a:off x="61980" y="3854051"/>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7</a:t>
            </a:r>
            <a:endParaRPr lang="en-ZA" sz="2800" b="1" dirty="0">
              <a:latin typeface="Century Gothic" panose="020B0502020202020204" pitchFamily="34" charset="0"/>
            </a:endParaRPr>
          </a:p>
        </p:txBody>
      </p:sp>
      <p:sp>
        <p:nvSpPr>
          <p:cNvPr id="8" name="Oval 7"/>
          <p:cNvSpPr/>
          <p:nvPr/>
        </p:nvSpPr>
        <p:spPr>
          <a:xfrm>
            <a:off x="61980" y="5072690"/>
            <a:ext cx="798490" cy="708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latin typeface="Century Gothic" panose="020B0502020202020204" pitchFamily="34" charset="0"/>
              </a:rPr>
              <a:t>8</a:t>
            </a:r>
            <a:endParaRPr lang="en-ZA" sz="2800" b="1" dirty="0">
              <a:latin typeface="Century Gothic" panose="020B0502020202020204" pitchFamily="34" charset="0"/>
            </a:endParaRPr>
          </a:p>
        </p:txBody>
      </p:sp>
    </p:spTree>
    <p:extLst>
      <p:ext uri="{BB962C8B-B14F-4D97-AF65-F5344CB8AC3E}">
        <p14:creationId xmlns:p14="http://schemas.microsoft.com/office/powerpoint/2010/main" val="542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166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0"/>
            <a:ext cx="7886700" cy="1325563"/>
          </a:xfrm>
        </p:spPr>
        <p:txBody>
          <a:bodyPr>
            <a:normAutofit/>
          </a:bodyPr>
          <a:lstStyle/>
          <a:p>
            <a:r>
              <a:rPr lang="en-ZA" sz="36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Stages of Policy Process </a:t>
            </a:r>
            <a:r>
              <a:rPr lang="en-ZA" sz="1800" dirty="0" smtClean="0">
                <a:solidFill>
                  <a:srgbClr val="002060"/>
                </a:solidFill>
                <a:latin typeface="Century Gothic" panose="020B0502020202020204" pitchFamily="34" charset="0"/>
              </a:rPr>
              <a:t>(John W </a:t>
            </a:r>
            <a:r>
              <a:rPr lang="en-ZA" sz="1800" dirty="0" err="1" smtClean="0">
                <a:solidFill>
                  <a:srgbClr val="002060"/>
                </a:solidFill>
                <a:latin typeface="Century Gothic" panose="020B0502020202020204" pitchFamily="34" charset="0"/>
              </a:rPr>
              <a:t>Kingdon</a:t>
            </a:r>
            <a:r>
              <a:rPr lang="en-ZA" sz="1800" dirty="0" smtClean="0">
                <a:solidFill>
                  <a:srgbClr val="002060"/>
                </a:solidFill>
                <a:latin typeface="Century Gothic" panose="020B0502020202020204" pitchFamily="34" charset="0"/>
              </a:rPr>
              <a:t>)</a:t>
            </a:r>
            <a:endParaRPr lang="en-ZA" sz="1800" dirty="0">
              <a:solidFill>
                <a:srgbClr val="002060"/>
              </a:solidFill>
              <a:latin typeface="Century Gothic" panose="020B0502020202020204" pitchFamily="34" charset="0"/>
            </a:endParaRPr>
          </a:p>
        </p:txBody>
      </p:sp>
      <p:graphicFrame>
        <p:nvGraphicFramePr>
          <p:cNvPr id="7" name="Diagram 6"/>
          <p:cNvGraphicFramePr/>
          <p:nvPr>
            <p:extLst/>
          </p:nvPr>
        </p:nvGraphicFramePr>
        <p:xfrm>
          <a:off x="628650" y="1165179"/>
          <a:ext cx="8077468" cy="5461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406140" y="3839449"/>
            <a:ext cx="2688941" cy="646331"/>
          </a:xfrm>
          <a:prstGeom prst="rect">
            <a:avLst/>
          </a:prstGeom>
          <a:noFill/>
        </p:spPr>
        <p:txBody>
          <a:bodyPr wrap="none" rtlCol="0">
            <a:spAutoFit/>
          </a:bodyPr>
          <a:lstStyle/>
          <a:p>
            <a:pPr algn="ctr"/>
            <a:r>
              <a:rPr lang="en-ZA" dirty="0" smtClean="0"/>
              <a:t>Policy Advisory Committee</a:t>
            </a:r>
          </a:p>
          <a:p>
            <a:pPr algn="ctr"/>
            <a:r>
              <a:rPr lang="en-ZA" dirty="0" smtClean="0"/>
              <a:t>Terms of Reference</a:t>
            </a:r>
            <a:endParaRPr lang="en-ZA" dirty="0"/>
          </a:p>
        </p:txBody>
      </p:sp>
    </p:spTree>
    <p:extLst>
      <p:ext uri="{BB962C8B-B14F-4D97-AF65-F5344CB8AC3E}">
        <p14:creationId xmlns:p14="http://schemas.microsoft.com/office/powerpoint/2010/main" val="168851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5394</TotalTime>
  <Words>907</Words>
  <Application>Microsoft Office PowerPoint</Application>
  <PresentationFormat>On-screen Show (4:3)</PresentationFormat>
  <Paragraphs>189</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Calibri Light</vt:lpstr>
      <vt:lpstr>Century Gothic</vt:lpstr>
      <vt:lpstr>Times New Roman</vt:lpstr>
      <vt:lpstr>Office Theme</vt:lpstr>
      <vt:lpstr>PowerPoint Presentation</vt:lpstr>
      <vt:lpstr>Agenda</vt:lpstr>
      <vt:lpstr>Berlin Declaration</vt:lpstr>
      <vt:lpstr>Berlin Declaration (1)</vt:lpstr>
      <vt:lpstr>Berlin Declaration (2)</vt:lpstr>
      <vt:lpstr>What is “policy”?</vt:lpstr>
      <vt:lpstr>PowerPoint Presentation</vt:lpstr>
      <vt:lpstr>PowerPoint Presentation</vt:lpstr>
      <vt:lpstr>Stages of Policy Process (John W Kingdon)</vt:lpstr>
      <vt:lpstr>Why “Open Access Policy”?</vt:lpstr>
      <vt:lpstr>Policy implementations promoting OA</vt:lpstr>
      <vt:lpstr>Policy implementations promoting OA</vt:lpstr>
      <vt:lpstr>Policy implementations promoting OA</vt:lpstr>
      <vt:lpstr>Coalitions eg United States</vt:lpstr>
      <vt:lpstr>Open Access policies resource</vt:lpstr>
      <vt:lpstr>Status of Open Access policies</vt:lpstr>
      <vt:lpstr>Status of Open Access policies in Africa</vt:lpstr>
      <vt:lpstr>Status of Open Access policies in SA</vt:lpstr>
      <vt:lpstr>NRF Open Access Statement</vt:lpstr>
      <vt:lpstr>NRF Open Access Statement</vt:lpstr>
      <vt:lpstr>DHET Research Outputs Policy 2015 (funding for accredited journal titles)</vt:lpstr>
      <vt:lpstr>DHET Research Outputs Policy 2015 (funding for accredited journal titles)</vt:lpstr>
      <vt:lpstr>Open Access at ASSAf</vt:lpstr>
      <vt:lpstr>UNESCO Open Access Policy Africa initiative</vt:lpstr>
      <vt:lpstr>UNESCO Open Access Policy Africa initiative</vt:lpstr>
      <vt:lpstr>Guidelines to an effective Open Access policy</vt:lpstr>
      <vt:lpstr>PowerPoint Presentation</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Ina Smith</dc:creator>
  <cp:lastModifiedBy>Ina Smith</cp:lastModifiedBy>
  <cp:revision>93</cp:revision>
  <dcterms:created xsi:type="dcterms:W3CDTF">2015-07-22T08:17:04Z</dcterms:created>
  <dcterms:modified xsi:type="dcterms:W3CDTF">2015-07-27T06:08:23Z</dcterms:modified>
</cp:coreProperties>
</file>